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9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270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FB448A-9EAA-49F0-BD29-F58ABF6C3779}">
          <p14:sldIdLst>
            <p14:sldId id="279"/>
          </p14:sldIdLst>
        </p14:section>
        <p14:section name="Text and Content Slides" id="{BDC9CE8E-E06C-4D14-800B-5811AC8DD8BD}">
          <p14:sldIdLst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</p14:sldIdLst>
        </p14:section>
        <p14:section name="Team Members" id="{5DBE6002-D3E1-47B4-AFB9-168AE099CE2B}">
          <p14:sldIdLst>
            <p14:sldId id="270"/>
          </p14:sldIdLst>
        </p14:section>
        <p14:section name="Images" id="{F246E3A1-A317-499C-BFB0-207FC7A8A363}">
          <p14:sldIdLst/>
        </p14:section>
        <p14:section name="Section Dividers" id="{2E9C50A7-B966-4466-BB53-7F4EB23A4870}">
          <p14:sldIdLst/>
        </p14:section>
        <p14:section name="Charts and Tables" id="{1FADBA62-4E1B-498E-804D-B5AAA3D41F90}">
          <p14:sldIdLst/>
        </p14:section>
        <p14:section name="Ending Slides" id="{47FC3418-3827-4DEB-977E-AC9DCA2BB3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8CBAD"/>
    <a:srgbClr val="ED7D31"/>
    <a:srgbClr val="D9D9D9"/>
    <a:srgbClr val="DDFFFD"/>
    <a:srgbClr val="002856"/>
    <a:srgbClr val="3D7CC9"/>
    <a:srgbClr val="F2F2F2"/>
    <a:srgbClr val="D0CFCD"/>
    <a:srgbClr val="76B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076" y="786"/>
      </p:cViewPr>
      <p:guideLst>
        <p:guide orient="horz" pos="2160"/>
        <p:guide pos="3840"/>
        <p:guide orient="horz" pos="1008"/>
        <p:guide orient="horz" pos="93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887BC0-ADB5-4B81-B02F-820E2E5B9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0D984-227C-442A-9F83-F398BC1A2F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08824D5-AD67-4342-96EE-A3A23EF8B1E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8F81-4524-4356-BFF1-BD7638A8B0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2B79E-1AC4-4E8F-9FB9-F38DD69A6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7DC0B99-02D1-4742-948F-4943F46F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8DB21BB-223F-430F-A231-49E68B00CA42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764359D-71ED-4462-B172-04B06339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359D-71ED-4462-B172-04B06339E6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0797"/>
            <a:ext cx="12192000" cy="6868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12544"/>
            <a:ext cx="12192000" cy="6870544"/>
          </a:xfrm>
          <a:prstGeom prst="rect">
            <a:avLst/>
          </a:prstGeom>
          <a:solidFill>
            <a:srgbClr val="D0CF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F52AC-C533-48ED-A60F-BCC2C08E5074}"/>
              </a:ext>
            </a:extLst>
          </p:cNvPr>
          <p:cNvGrpSpPr/>
          <p:nvPr userDrawn="1"/>
        </p:nvGrpSpPr>
        <p:grpSpPr>
          <a:xfrm>
            <a:off x="3530009" y="-164"/>
            <a:ext cx="8661991" cy="6856417"/>
            <a:chOff x="3530009" y="-164"/>
            <a:chExt cx="8661991" cy="6867050"/>
          </a:xfrm>
        </p:grpSpPr>
        <p:sp>
          <p:nvSpPr>
            <p:cNvPr id="11" name="Freeform 10"/>
            <p:cNvSpPr/>
            <p:nvPr userDrawn="1"/>
          </p:nvSpPr>
          <p:spPr>
            <a:xfrm>
              <a:off x="9466673" y="4126203"/>
              <a:ext cx="2725327" cy="2740683"/>
            </a:xfrm>
            <a:custGeom>
              <a:avLst/>
              <a:gdLst>
                <a:gd name="connsiteX0" fmla="*/ 1334563 w 2730001"/>
                <a:gd name="connsiteY0" fmla="*/ 0 h 2745384"/>
                <a:gd name="connsiteX1" fmla="*/ 2730001 w 2730001"/>
                <a:gd name="connsiteY1" fmla="*/ 2398197 h 2745384"/>
                <a:gd name="connsiteX2" fmla="*/ 2730001 w 2730001"/>
                <a:gd name="connsiteY2" fmla="*/ 2745384 h 2745384"/>
                <a:gd name="connsiteX3" fmla="*/ 1145610 w 2730001"/>
                <a:gd name="connsiteY3" fmla="*/ 2745384 h 2745384"/>
                <a:gd name="connsiteX4" fmla="*/ 0 w 2730001"/>
                <a:gd name="connsiteY4" fmla="*/ 776541 h 27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001" h="2745384">
                  <a:moveTo>
                    <a:pt x="1334563" y="0"/>
                  </a:moveTo>
                  <a:lnTo>
                    <a:pt x="2730001" y="2398197"/>
                  </a:lnTo>
                  <a:lnTo>
                    <a:pt x="2730001" y="2745384"/>
                  </a:lnTo>
                  <a:lnTo>
                    <a:pt x="1145610" y="2745384"/>
                  </a:lnTo>
                  <a:lnTo>
                    <a:pt x="0" y="77654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3530009" y="-164"/>
              <a:ext cx="6765053" cy="6867050"/>
            </a:xfrm>
            <a:custGeom>
              <a:avLst/>
              <a:gdLst>
                <a:gd name="connsiteX0" fmla="*/ 4039562 w 6776656"/>
                <a:gd name="connsiteY0" fmla="*/ 0 h 6878828"/>
                <a:gd name="connsiteX1" fmla="*/ 4913150 w 6776656"/>
                <a:gd name="connsiteY1" fmla="*/ 0 h 6878828"/>
                <a:gd name="connsiteX2" fmla="*/ 6776656 w 6776656"/>
                <a:gd name="connsiteY2" fmla="*/ 3202619 h 6878828"/>
                <a:gd name="connsiteX3" fmla="*/ 5442092 w 6776656"/>
                <a:gd name="connsiteY3" fmla="*/ 3979161 h 6878828"/>
                <a:gd name="connsiteX4" fmla="*/ 5440991 w 6776656"/>
                <a:gd name="connsiteY4" fmla="*/ 3977267 h 6878828"/>
                <a:gd name="connsiteX5" fmla="*/ 454372 w 6776656"/>
                <a:gd name="connsiteY5" fmla="*/ 6878828 h 6878828"/>
                <a:gd name="connsiteX6" fmla="*/ 0 w 6776656"/>
                <a:gd name="connsiteY6" fmla="*/ 6878828 h 6878828"/>
                <a:gd name="connsiteX7" fmla="*/ 1341157 w 6776656"/>
                <a:gd name="connsiteY7" fmla="*/ 4591190 h 6878828"/>
                <a:gd name="connsiteX8" fmla="*/ 4670868 w 6776656"/>
                <a:gd name="connsiteY8" fmla="*/ 2653733 h 6878828"/>
                <a:gd name="connsiteX9" fmla="*/ 4161797 w 6776656"/>
                <a:gd name="connsiteY9" fmla="*/ 1778843 h 6878828"/>
                <a:gd name="connsiteX10" fmla="*/ 2408877 w 6776656"/>
                <a:gd name="connsiteY10" fmla="*/ 2769957 h 6878828"/>
                <a:gd name="connsiteX11" fmla="*/ 3300726 w 6776656"/>
                <a:gd name="connsiteY11" fmla="*/ 1248713 h 6878828"/>
                <a:gd name="connsiteX12" fmla="*/ 4039562 w 6776656"/>
                <a:gd name="connsiteY12" fmla="*/ 0 h 68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6656" h="6878828">
                  <a:moveTo>
                    <a:pt x="4039562" y="0"/>
                  </a:moveTo>
                  <a:lnTo>
                    <a:pt x="4913150" y="0"/>
                  </a:lnTo>
                  <a:lnTo>
                    <a:pt x="6776656" y="3202619"/>
                  </a:lnTo>
                  <a:lnTo>
                    <a:pt x="5442092" y="3979161"/>
                  </a:lnTo>
                  <a:lnTo>
                    <a:pt x="5440991" y="3977267"/>
                  </a:lnTo>
                  <a:lnTo>
                    <a:pt x="454372" y="6878828"/>
                  </a:lnTo>
                  <a:lnTo>
                    <a:pt x="0" y="6878828"/>
                  </a:lnTo>
                  <a:lnTo>
                    <a:pt x="1341157" y="4591190"/>
                  </a:lnTo>
                  <a:lnTo>
                    <a:pt x="4670868" y="2653733"/>
                  </a:lnTo>
                  <a:lnTo>
                    <a:pt x="4161797" y="1778843"/>
                  </a:lnTo>
                  <a:lnTo>
                    <a:pt x="2408877" y="2769957"/>
                  </a:lnTo>
                  <a:lnTo>
                    <a:pt x="3300726" y="1248713"/>
                  </a:lnTo>
                  <a:lnTo>
                    <a:pt x="403956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21845" y="4093874"/>
            <a:ext cx="1004615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 userDrawn="1">
            <p:ph type="ctrTitle"/>
          </p:nvPr>
        </p:nvSpPr>
        <p:spPr>
          <a:xfrm>
            <a:off x="606751" y="2407164"/>
            <a:ext cx="10975649" cy="1365435"/>
          </a:xfrm>
        </p:spPr>
        <p:txBody>
          <a:bodyPr tIns="0" rIns="0" bIns="0" anchor="ctr">
            <a:noAutofit/>
          </a:bodyPr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15" r="-4047" b="-4763"/>
          <a:stretch/>
        </p:blipFill>
        <p:spPr>
          <a:xfrm>
            <a:off x="10637063" y="5409088"/>
            <a:ext cx="979405" cy="100540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537373"/>
            <a:ext cx="12192000" cy="32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6751" y="6061172"/>
            <a:ext cx="5972385" cy="3482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tabLst>
                <a:tab pos="117475" algn="l"/>
              </a:tabLst>
            </a:pPr>
            <a:r>
              <a:rPr lang="en-CA" sz="900" spc="-13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Not to be copied, distributed, or reproduced without prior approval.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r>
              <a:rPr lang="en-CA"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APTIM - All rights reserved.</a:t>
            </a:r>
            <a:endParaRPr lang="en-CA" sz="900" spc="-13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-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7F7986-D020-43DA-B14C-05DEAC16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</a:blip>
          <a:srcRect t="10500" r="6420" b="11102"/>
          <a:stretch/>
        </p:blipFill>
        <p:spPr>
          <a:xfrm>
            <a:off x="3374005" y="1"/>
            <a:ext cx="8817995" cy="6398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EAD7C-BC49-4B2A-BCBC-DF23884A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0BFB0-0B42-411D-9289-C19F64B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2A6-28E0-42FD-BB81-63625C60A13F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AEB30-6976-4B59-B1F0-FA8F9EB9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63E0-0CE8-4CD0-AF1F-F5B9A0C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C0776B-01FF-44C7-BB35-996847230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81" y="2058824"/>
            <a:ext cx="2740352" cy="2740352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40DEB2-8661-4A52-B4A6-E7CB1D96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2879" y="2978842"/>
            <a:ext cx="7317967" cy="1820334"/>
          </a:xfrm>
        </p:spPr>
        <p:txBody>
          <a:bodyPr/>
          <a:lstStyle>
            <a:lvl1pPr marL="0" indent="0">
              <a:buNone/>
              <a:defRPr sz="2400"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12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- Two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0F007A-B571-4B84-BA66-19A872AC9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</a:blip>
          <a:srcRect t="10500" r="6420" b="11102"/>
          <a:stretch/>
        </p:blipFill>
        <p:spPr>
          <a:xfrm>
            <a:off x="3374005" y="1"/>
            <a:ext cx="8817995" cy="6398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EAD7C-BC49-4B2A-BCBC-DF23884A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0BFB0-0B42-411D-9289-C19F64B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34B-1737-4A6B-A5F9-B52313B27719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AEB30-6976-4B59-B1F0-FA8F9EB9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63E0-0CE8-4CD0-AF1F-F5B9A0C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C0776B-01FF-44C7-BB35-996847230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1154" y="1594584"/>
            <a:ext cx="1834416" cy="1834416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FEE1452-8DC6-47BF-927A-127880F2B6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1154" y="3833582"/>
            <a:ext cx="1834416" cy="1834416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40DEB2-8661-4A52-B4A6-E7CB1D96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033" y="2341549"/>
            <a:ext cx="7770813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F119F6-0842-4E9C-AC32-3E25FC2CA5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033" y="4580546"/>
            <a:ext cx="7770813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9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- Thre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E8870-BDC3-4454-8813-7B7033B88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</a:blip>
          <a:srcRect t="10500" r="6420" b="11102"/>
          <a:stretch/>
        </p:blipFill>
        <p:spPr>
          <a:xfrm>
            <a:off x="3374005" y="1"/>
            <a:ext cx="8817995" cy="6398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EAD7C-BC49-4B2A-BCBC-DF23884A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0BFB0-0B42-411D-9289-C19F64B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98EE-0810-4630-844E-C04C44AFB854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AEB30-6976-4B59-B1F0-FA8F9EB9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63E0-0CE8-4CD0-AF1F-F5B9A0C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C0776B-01FF-44C7-BB35-996847230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1154" y="1594584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40DEB2-8661-4A52-B4A6-E7CB1D96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4505" y="1933487"/>
            <a:ext cx="7770813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2949B09-5CAD-4076-B6E2-44D848645F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1154" y="4454361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6B0A2A7-9BB6-42D0-A6F2-56ED4E048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4505" y="4793264"/>
            <a:ext cx="7770813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58EBF9E-544E-45B6-B9AC-6196E2852E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55323" y="3024473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0F7B50C-11D7-4C45-8DE5-8DBF596C42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0993" y="3363376"/>
            <a:ext cx="7770813" cy="1087452"/>
          </a:xfrm>
        </p:spPr>
        <p:txBody>
          <a:bodyPr/>
          <a:lstStyle>
            <a:lvl1pPr marL="0" indent="0" algn="r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410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- Four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E52CE62-7708-4825-A328-56A6C43E5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</a:blip>
          <a:srcRect t="10500" r="6420" b="11102"/>
          <a:stretch/>
        </p:blipFill>
        <p:spPr>
          <a:xfrm>
            <a:off x="3374005" y="1"/>
            <a:ext cx="8817995" cy="6398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EAD7C-BC49-4B2A-BCBC-DF23884A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0BFB0-0B42-411D-9289-C19F64B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82C-B105-45B9-A216-83CCB12D0F67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AEB30-6976-4B59-B1F0-FA8F9EB9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63E0-0CE8-4CD0-AF1F-F5B9A0C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C0776B-01FF-44C7-BB35-996847230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81" y="1594584"/>
            <a:ext cx="1834416" cy="1834416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FEE1452-8DC6-47BF-927A-127880F2B6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81" y="3833582"/>
            <a:ext cx="1834416" cy="1834416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40DEB2-8661-4A52-B4A6-E7CB1D96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6456" y="2341549"/>
            <a:ext cx="324886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F119F6-0842-4E9C-AC32-3E25FC2CA5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6456" y="4580546"/>
            <a:ext cx="324886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1F70332-7862-40EE-9D31-80693C70B7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43908" y="1594584"/>
            <a:ext cx="1834416" cy="1834416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D0A1808-3F00-4A15-AD9C-A668428646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3908" y="3833582"/>
            <a:ext cx="1834416" cy="1834416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6C339DF-081D-4A5F-A33F-E431CD14F6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0683" y="2341549"/>
            <a:ext cx="324886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55F93A8-B299-46D0-AA90-7C8C62D396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0683" y="4580546"/>
            <a:ext cx="324886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030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- Six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9111457-34C6-48BE-A998-7A499B14C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</a:blip>
          <a:srcRect t="10500" r="6420" b="11102"/>
          <a:stretch/>
        </p:blipFill>
        <p:spPr>
          <a:xfrm>
            <a:off x="3374005" y="1"/>
            <a:ext cx="8817995" cy="6398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EAD7C-BC49-4B2A-BCBC-DF23884A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0BFB0-0B42-411D-9289-C19F64B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3AD-85B6-4627-94E7-9CC48A89CB9A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AEB30-6976-4B59-B1F0-FA8F9EB9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17475" algn="l"/>
              </a:tabLst>
            </a:pPr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63E0-0CE8-4CD0-AF1F-F5B9A0C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C0776B-01FF-44C7-BB35-996847230B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81" y="1594584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40DEB2-8661-4A52-B4A6-E7CB1D96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23033" y="1933487"/>
            <a:ext cx="342828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2949B09-5CAD-4076-B6E2-44D848645F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81" y="4688671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6B0A2A7-9BB6-42D0-A6F2-56ED4E048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3033" y="5027574"/>
            <a:ext cx="342828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58EBF9E-544E-45B6-B9AC-6196E2852E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850" y="3125585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0F7B50C-11D7-4C45-8DE5-8DBF596C42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23033" y="3464488"/>
            <a:ext cx="3428288" cy="1087452"/>
          </a:xfrm>
        </p:spPr>
        <p:txBody>
          <a:bodyPr/>
          <a:lstStyle>
            <a:lvl1pPr marL="0" indent="0" algn="l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E80A4C9-0E61-4960-AE1A-1112F7AD0F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0679" y="1594584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D62ABB4-F30D-468E-8216-9C5CDC7A7B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4031" y="1933487"/>
            <a:ext cx="342828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46385A88-A59A-4CD2-B48A-A88B381FFA6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40679" y="4688671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F580279-A2F3-4463-8F42-1D7563625D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54031" y="5027574"/>
            <a:ext cx="3428288" cy="1087452"/>
          </a:xfrm>
        </p:spPr>
        <p:txBody>
          <a:bodyPr/>
          <a:lstStyle>
            <a:lvl1pPr marL="0" indent="0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01E6F3EA-4207-4360-9555-5A74A93081C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48848" y="3125585"/>
            <a:ext cx="1429834" cy="1429834"/>
          </a:xfrm>
          <a:prstGeom prst="ellipse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F7E579C-C029-4927-ABF7-40755A3A44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4031" y="3464488"/>
            <a:ext cx="3428288" cy="1087452"/>
          </a:xfrm>
        </p:spPr>
        <p:txBody>
          <a:bodyPr/>
          <a:lstStyle>
            <a:lvl1pPr marL="0" indent="0" algn="l">
              <a:buNone/>
              <a:defRPr b="1"/>
            </a:lvl1pPr>
            <a:lvl2pPr marL="282575" indent="0">
              <a:buNone/>
              <a:defRPr/>
            </a:lvl2pPr>
            <a:lvl3pPr marL="512762" indent="0">
              <a:buNone/>
              <a:defRPr/>
            </a:lvl3pPr>
            <a:lvl4pPr marL="688975" indent="0">
              <a:buNone/>
              <a:defRPr/>
            </a:lvl4pPr>
            <a:lvl5pPr marL="858838" indent="0">
              <a:buNone/>
              <a:defRPr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 b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682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5CDC0D4-9ADA-44F2-9954-B4B5CEDCFC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94804" y="0"/>
            <a:ext cx="5697196" cy="6398419"/>
          </a:xfrm>
          <a:prstGeom prst="rect">
            <a:avLst/>
          </a:prstGeom>
          <a:noFill/>
        </p:spPr>
        <p:txBody>
          <a:bodyPr lIns="1463040" tIns="1920240" rIns="1463040" bIns="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F167E-8DD0-4ED1-AC20-FA4FDB4EA38A}"/>
              </a:ext>
            </a:extLst>
          </p:cNvPr>
          <p:cNvSpPr/>
          <p:nvPr userDrawn="1"/>
        </p:nvSpPr>
        <p:spPr>
          <a:xfrm>
            <a:off x="6494804" y="0"/>
            <a:ext cx="1902151" cy="63984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1" y="268870"/>
            <a:ext cx="7312270" cy="1192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1" y="1598064"/>
            <a:ext cx="5410119" cy="45788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6D5CA7-5EDD-4C06-AF63-7769FEA806EC}" type="datetime4">
              <a:rPr lang="en-US" smtClean="0"/>
              <a:t>July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398419"/>
          </a:xfrm>
          <a:prstGeom prst="rect">
            <a:avLst/>
          </a:prstGeom>
          <a:noFill/>
        </p:spPr>
        <p:txBody>
          <a:bodyPr tIns="256032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8138"/>
            <a:ext cx="1912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5097-7413-4ACB-968B-59E4E5235C40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4505" y="6448138"/>
            <a:ext cx="66229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pc="-13"/>
              <a:t>Confidential. Not to be copied, distributed, or reproduced without prior approval. © 2021 APTIM -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/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BBCB4-AEE0-456E-B9F4-3F3EB05CF175}" type="datetime4">
              <a:rPr lang="en-US" smtClean="0"/>
              <a:t>July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FF3370A-161E-4993-B3E6-9DEE31C93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81" y="1640719"/>
            <a:ext cx="5407352" cy="3261220"/>
          </a:xfrm>
          <a:prstGeom prst="rect">
            <a:avLst/>
          </a:prstGeom>
          <a:noFill/>
        </p:spPr>
        <p:txBody>
          <a:bodyPr tIns="9144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F4A5FF3-F197-45DF-AFC0-1115543319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9432" y="1640719"/>
            <a:ext cx="5407352" cy="3261220"/>
          </a:xfrm>
          <a:prstGeom prst="rect">
            <a:avLst/>
          </a:prstGeom>
          <a:noFill/>
        </p:spPr>
        <p:txBody>
          <a:bodyPr tIns="9144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052F8B-E744-41AE-A686-39D7E1090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274" y="5024438"/>
            <a:ext cx="5407352" cy="1158875"/>
          </a:xfrm>
        </p:spPr>
        <p:txBody>
          <a:bodyPr/>
          <a:lstStyle>
            <a:lvl1pPr marL="0" indent="0" algn="ctr">
              <a:buNone/>
              <a:defRPr/>
            </a:lvl1pPr>
            <a:lvl2pPr marL="2825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F9059F-C902-4409-85A2-C4DAA383EE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5391" y="5024438"/>
            <a:ext cx="5407352" cy="1158875"/>
          </a:xfrm>
        </p:spPr>
        <p:txBody>
          <a:bodyPr/>
          <a:lstStyle>
            <a:lvl1pPr marL="0" indent="0" algn="ctr">
              <a:buNone/>
              <a:defRPr/>
            </a:lvl1pPr>
            <a:lvl2pPr marL="2825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252B2D-75F2-4407-9E57-04EB492E9289}"/>
              </a:ext>
            </a:extLst>
          </p:cNvPr>
          <p:cNvCxnSpPr>
            <a:cxnSpLocks/>
          </p:cNvCxnSpPr>
          <p:nvPr userDrawn="1"/>
        </p:nvCxnSpPr>
        <p:spPr>
          <a:xfrm>
            <a:off x="609274" y="4925458"/>
            <a:ext cx="540735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917273-133B-447C-A659-0E38F471CFB5}"/>
              </a:ext>
            </a:extLst>
          </p:cNvPr>
          <p:cNvCxnSpPr>
            <a:cxnSpLocks/>
          </p:cNvCxnSpPr>
          <p:nvPr userDrawn="1"/>
        </p:nvCxnSpPr>
        <p:spPr>
          <a:xfrm>
            <a:off x="6169432" y="4924650"/>
            <a:ext cx="5407352" cy="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/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F062AE-49BD-4969-9B43-D29864C6826F}" type="datetime4">
              <a:rPr lang="en-US" smtClean="0"/>
              <a:t>July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FF3370A-161E-4993-B3E6-9DEE31C93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81" y="1640719"/>
            <a:ext cx="3434418" cy="3261220"/>
          </a:xfrm>
          <a:prstGeom prst="rect">
            <a:avLst/>
          </a:prstGeom>
          <a:noFill/>
        </p:spPr>
        <p:txBody>
          <a:bodyPr t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052F8B-E744-41AE-A686-39D7E1090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274" y="5024438"/>
            <a:ext cx="3434418" cy="1158875"/>
          </a:xfrm>
        </p:spPr>
        <p:txBody>
          <a:bodyPr/>
          <a:lstStyle>
            <a:lvl1pPr marL="0" indent="0" algn="ctr">
              <a:buNone/>
              <a:defRPr/>
            </a:lvl1pPr>
            <a:lvl2pPr marL="2825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86950-20AB-4C99-B39B-AB5C2C47D9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8791" y="1640719"/>
            <a:ext cx="3434418" cy="3261220"/>
          </a:xfrm>
          <a:prstGeom prst="rect">
            <a:avLst/>
          </a:prstGeom>
          <a:noFill/>
        </p:spPr>
        <p:txBody>
          <a:bodyPr t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D1290C4-1E50-405F-9894-EC7F541E4F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78384" y="5024438"/>
            <a:ext cx="3434418" cy="1158875"/>
          </a:xfrm>
        </p:spPr>
        <p:txBody>
          <a:bodyPr/>
          <a:lstStyle>
            <a:lvl1pPr marL="0" indent="0" algn="ctr">
              <a:buNone/>
              <a:defRPr/>
            </a:lvl1pPr>
            <a:lvl2pPr marL="2825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07EA496-787E-4240-81EC-4B733712DC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5133" y="1640719"/>
            <a:ext cx="3434418" cy="3261220"/>
          </a:xfrm>
          <a:prstGeom prst="rect">
            <a:avLst/>
          </a:prstGeom>
          <a:noFill/>
        </p:spPr>
        <p:txBody>
          <a:bodyPr t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picture. Move image within frame by selecting Format &gt; Crop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C5FFF90-4A89-4D10-B248-C890E6DFF7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4726" y="5024438"/>
            <a:ext cx="3434418" cy="1158875"/>
          </a:xfrm>
        </p:spPr>
        <p:txBody>
          <a:bodyPr/>
          <a:lstStyle>
            <a:lvl1pPr marL="0" indent="0" algn="ctr">
              <a:buNone/>
              <a:defRPr/>
            </a:lvl1pPr>
            <a:lvl2pPr marL="2825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252B2D-75F2-4407-9E57-04EB492E9289}"/>
              </a:ext>
            </a:extLst>
          </p:cNvPr>
          <p:cNvCxnSpPr>
            <a:cxnSpLocks/>
          </p:cNvCxnSpPr>
          <p:nvPr userDrawn="1"/>
        </p:nvCxnSpPr>
        <p:spPr>
          <a:xfrm>
            <a:off x="609274" y="4925458"/>
            <a:ext cx="34344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9112B5-4A73-40AA-B55B-E27B4639B1FB}"/>
              </a:ext>
            </a:extLst>
          </p:cNvPr>
          <p:cNvCxnSpPr>
            <a:cxnSpLocks/>
          </p:cNvCxnSpPr>
          <p:nvPr userDrawn="1"/>
        </p:nvCxnSpPr>
        <p:spPr>
          <a:xfrm>
            <a:off x="4378384" y="4925458"/>
            <a:ext cx="34344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D50556-C712-4D5B-B7F2-5404A0FF61ED}"/>
              </a:ext>
            </a:extLst>
          </p:cNvPr>
          <p:cNvCxnSpPr>
            <a:cxnSpLocks/>
          </p:cNvCxnSpPr>
          <p:nvPr userDrawn="1"/>
        </p:nvCxnSpPr>
        <p:spPr>
          <a:xfrm>
            <a:off x="8144726" y="4925458"/>
            <a:ext cx="34344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EBA0E-4D38-4039-9970-6E13CA792026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13" y="6479381"/>
            <a:ext cx="349755" cy="30269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723556" y="6556462"/>
            <a:ext cx="769" cy="1484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556A8153-3F9F-4E62-A1D8-8901063F4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751" y="1536568"/>
            <a:ext cx="10975649" cy="3789576"/>
          </a:xfrm>
        </p:spPr>
        <p:txBody>
          <a:bodyPr tIns="0" rIns="0" bIns="0" anchor="t" anchorCtr="0"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7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2186D8-B7FC-4224-9ECE-392881FFB8FA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DABA428-A8A2-49B0-B89F-BC967275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81" y="268870"/>
            <a:ext cx="10969870" cy="119246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9891C8-33BB-4C57-96BE-84FA852C90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81" y="1600199"/>
            <a:ext cx="10969870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2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294F14-DABE-495D-B413-3B291E2026C4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4505" y="6448138"/>
            <a:ext cx="66229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723556" y="6556462"/>
            <a:ext cx="769" cy="148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0ED071F-04FA-4503-BFC9-007A47519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751" y="1536568"/>
            <a:ext cx="10975649" cy="3789576"/>
          </a:xfrm>
        </p:spPr>
        <p:txBody>
          <a:bodyPr tIns="0" rIns="0" bIns="0" anchor="t" anchorCtr="0"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79FAF-F819-44F1-AE06-212512447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13" y="6479381"/>
            <a:ext cx="349755" cy="3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B3BD7F-9E5D-4BD1-94DE-B6ADAAEE4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8263" y="5136076"/>
            <a:ext cx="3245306" cy="249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92AD2-E7A3-4240-B77D-4F5657E1F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698" y="1119187"/>
            <a:ext cx="3352980" cy="34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66C1BD-DF18-4F83-9D42-4EAF942E3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8263" y="5135097"/>
            <a:ext cx="3245306" cy="249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1301F-9098-49CA-8647-29EAC45C77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698" y="1119187"/>
            <a:ext cx="3352980" cy="34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0DFB2D-131C-4D60-B52E-55AB778F7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8263" y="5132130"/>
            <a:ext cx="3245306" cy="25191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04C96AF-476F-4B62-AD18-D2F04FB38B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8" y="1119187"/>
            <a:ext cx="3352980" cy="34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6E8AB-E0E6-4FAF-AEF8-034DEB2EE1F9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DABA428-A8A2-49B0-B89F-BC967275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81" y="268870"/>
            <a:ext cx="10969870" cy="119246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9891C8-33BB-4C57-96BE-84FA852C90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81" y="1600199"/>
            <a:ext cx="7312270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972E2-C648-4262-B4A6-D7C38103D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2275" y="1600200"/>
            <a:ext cx="4149725" cy="4572000"/>
          </a:xfrm>
          <a:solidFill>
            <a:schemeClr val="bg1">
              <a:lumMod val="95000"/>
            </a:schemeClr>
          </a:solidFill>
        </p:spPr>
        <p:txBody>
          <a:bodyPr lIns="182880" tIns="182880" rIns="274320" bIns="18288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40B908D-EBEF-4312-BBCC-C85E1CB30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</a:blip>
          <a:srcRect t="10500" r="6420" b="11102"/>
          <a:stretch/>
        </p:blipFill>
        <p:spPr>
          <a:xfrm>
            <a:off x="3374005" y="1"/>
            <a:ext cx="8817995" cy="63984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51B993-5D95-41C2-B98B-38229D863384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0D4BCA-CD84-4776-9A30-4C090E9FA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81" y="1600199"/>
            <a:ext cx="10969870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58620B3-5D95-4B40-A85D-A38CA199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81" y="268870"/>
            <a:ext cx="10969870" cy="119246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2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98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1" y="1600200"/>
            <a:ext cx="10969870" cy="457199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CFBE80-D629-4A21-B8D5-1BEDD38F87EF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D3152-DE40-4A6B-A3FF-9BEA7BC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81" y="268870"/>
            <a:ext cx="10969870" cy="1192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4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98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81" y="1600200"/>
            <a:ext cx="10969870" cy="457199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AF6D55-EB3C-45DD-9318-4A0D723E3494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D3152-DE40-4A6B-A3FF-9BEA7BC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81" y="268870"/>
            <a:ext cx="10969870" cy="1192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0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1" y="1598064"/>
            <a:ext cx="5410119" cy="45788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8064"/>
            <a:ext cx="5407351" cy="45788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A86A9-2445-4678-9AB0-6DFCD8312B4E}" type="datetime4">
              <a:rPr lang="en-US" smtClean="0"/>
              <a:t>July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1" y="1726254"/>
            <a:ext cx="5410119" cy="220232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4D6A07-1D6B-475C-A4D5-A0021AE34812}" type="datetime4">
              <a:rPr lang="en-US" smtClean="0"/>
              <a:t>July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E8A266-5828-4E1E-A76F-17F37F7000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" y="3997325"/>
            <a:ext cx="6095998" cy="2401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594360" tIns="91440" rIns="91440" bIns="9144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E3B9123-15F6-45EE-82E4-BF26501A28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199" y="4095916"/>
            <a:ext cx="5407351" cy="222947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D22066-FF8F-4ADD-8B4F-1BFE94D4E18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4616" y="1588541"/>
            <a:ext cx="6095998" cy="2401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182880" rIns="594360" bIns="9144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1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4C877-25FC-47C8-92DC-6E74486BAD09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1999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57" y="6479381"/>
            <a:ext cx="349435" cy="302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81" y="268870"/>
            <a:ext cx="10969870" cy="119246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81" y="1600200"/>
            <a:ext cx="1096987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8138"/>
            <a:ext cx="1912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F24534-109D-48B0-A8DE-CFCAD39025EA}" type="datetime4">
              <a:rPr lang="en-US" smtClean="0"/>
              <a:t>July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4505" y="6448138"/>
            <a:ext cx="66229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117475" algn="l"/>
              </a:tabLst>
            </a:pPr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81" y="6448138"/>
            <a:ext cx="30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722787" y="6556463"/>
            <a:ext cx="769" cy="14847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64" r:id="rId4"/>
    <p:sldLayoutId id="2147483656" r:id="rId5"/>
    <p:sldLayoutId id="2147483672" r:id="rId6"/>
    <p:sldLayoutId id="2147483652" r:id="rId7"/>
    <p:sldLayoutId id="2147483668" r:id="rId8"/>
    <p:sldLayoutId id="2147483654" r:id="rId9"/>
    <p:sldLayoutId id="2147483666" r:id="rId10"/>
    <p:sldLayoutId id="2147483665" r:id="rId11"/>
    <p:sldLayoutId id="2147483667" r:id="rId12"/>
    <p:sldLayoutId id="2147483673" r:id="rId13"/>
    <p:sldLayoutId id="2147483674" r:id="rId14"/>
    <p:sldLayoutId id="2147483669" r:id="rId15"/>
    <p:sldLayoutId id="2147483663" r:id="rId16"/>
    <p:sldLayoutId id="2147483670" r:id="rId17"/>
    <p:sldLayoutId id="2147483671" r:id="rId18"/>
    <p:sldLayoutId id="2147483651" r:id="rId19"/>
    <p:sldLayoutId id="2147483662" r:id="rId20"/>
    <p:sldLayoutId id="2147483658" r:id="rId21"/>
    <p:sldLayoutId id="2147483659" r:id="rId22"/>
    <p:sldLayoutId id="2147483660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5B667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2575" indent="-282575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27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Arial Black" panose="020B0A04020102020204" pitchFamily="34" charset="0"/>
        <a:buChar char="&gt;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29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Black" panose="020B0A04020102020204" pitchFamily="34" charset="0"/>
        <a:buChar char="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3DADBA-715C-4040-8FB8-35E652D49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75" y="5323084"/>
            <a:ext cx="10046155" cy="407445"/>
          </a:xfrm>
        </p:spPr>
        <p:txBody>
          <a:bodyPr/>
          <a:lstStyle/>
          <a:p>
            <a:r>
              <a:rPr lang="en-US" dirty="0"/>
              <a:t>Captiva, FL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3EBB2-C1E1-4E77-BB70-D3C3687B0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075" y="3957649"/>
            <a:ext cx="11501166" cy="1365435"/>
          </a:xfrm>
        </p:spPr>
        <p:txBody>
          <a:bodyPr/>
          <a:lstStyle/>
          <a:p>
            <a:r>
              <a:rPr lang="en-US" dirty="0"/>
              <a:t>CEPD Flood Vulnerability scenarios and Water levels</a:t>
            </a:r>
          </a:p>
        </p:txBody>
      </p:sp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3D0D1665-635D-4811-B7B3-734EFAD61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7" b="17653"/>
          <a:stretch/>
        </p:blipFill>
        <p:spPr bwMode="auto">
          <a:xfrm>
            <a:off x="161364" y="134470"/>
            <a:ext cx="11873753" cy="35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EED0E-B888-4B4A-9F2D-FFC3A6A0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6D8-B7FC-4224-9ECE-392881FFB8FA}" type="datetime4">
              <a:rPr lang="en-US" smtClean="0"/>
              <a:t>July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099D2-8706-4BA4-BEF5-E6D90115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3CFDA-88F6-4E8F-B2D4-E8DC4C6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45FFD1-BC2F-45FC-8FA7-BFA324F9B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45414"/>
              </p:ext>
            </p:extLst>
          </p:nvPr>
        </p:nvGraphicFramePr>
        <p:xfrm>
          <a:off x="2750280" y="1082508"/>
          <a:ext cx="6204858" cy="403328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368352">
                  <a:extLst>
                    <a:ext uri="{9D8B030D-6E8A-4147-A177-3AD203B41FA5}">
                      <a16:colId xmlns:a16="http://schemas.microsoft.com/office/drawing/2014/main" val="988868014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3801455056"/>
                    </a:ext>
                  </a:extLst>
                </a:gridCol>
                <a:gridCol w="1390261">
                  <a:extLst>
                    <a:ext uri="{9D8B030D-6E8A-4147-A177-3AD203B41FA5}">
                      <a16:colId xmlns:a16="http://schemas.microsoft.com/office/drawing/2014/main" val="4130280942"/>
                    </a:ext>
                  </a:extLst>
                </a:gridCol>
              </a:tblGrid>
              <a:tr h="255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SCENARIO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FEET NAVD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0338029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2040 NOAA Int Low MHW @ Naples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97097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@ Fort Myers +1' SLR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171714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2070 NOAA Int Low MHW @ Naples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1.65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Duplicate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4746344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2040 NOAA Int High MHW @ Naples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4562731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Tidal Flooding, Existing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2.25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Duplicate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398062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+2' SLR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522394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Tidal Flooding, 2040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4845760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10YR Surge, Existing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Duplicate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076463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2070 NOAA Int High MHW @ Naples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322723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10YR Surge, 2040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4.26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Duplicate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88209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+4' SLR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6837730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Tidal Flooding, 2070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7600513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10YR Surge, 2070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2994794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+7' SLR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82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4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EED0E-B888-4B4A-9F2D-FFC3A6A0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6D8-B7FC-4224-9ECE-392881FFB8FA}" type="datetime4">
              <a:rPr lang="en-US" smtClean="0"/>
              <a:t>July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099D2-8706-4BA4-BEF5-E6D90115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3CFDA-88F6-4E8F-B2D4-E8DC4C6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45FFD1-BC2F-45FC-8FA7-BFA324F9B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94456"/>
              </p:ext>
            </p:extLst>
          </p:nvPr>
        </p:nvGraphicFramePr>
        <p:xfrm>
          <a:off x="2750280" y="1587732"/>
          <a:ext cx="6204858" cy="295378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368352">
                  <a:extLst>
                    <a:ext uri="{9D8B030D-6E8A-4147-A177-3AD203B41FA5}">
                      <a16:colId xmlns:a16="http://schemas.microsoft.com/office/drawing/2014/main" val="988868014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3801455056"/>
                    </a:ext>
                  </a:extLst>
                </a:gridCol>
                <a:gridCol w="1390261">
                  <a:extLst>
                    <a:ext uri="{9D8B030D-6E8A-4147-A177-3AD203B41FA5}">
                      <a16:colId xmlns:a16="http://schemas.microsoft.com/office/drawing/2014/main" val="4130280942"/>
                    </a:ext>
                  </a:extLst>
                </a:gridCol>
              </a:tblGrid>
              <a:tr h="255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SCENARIO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FEET NAVD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0338029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2040 NOAA Int Low MHW @ Naples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97097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@ Fort Myers +1' SLR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171714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2040 NOAA Int High MHW @ Naples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4562731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+2' SLR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522394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Tidal Flooding, 2040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4845760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2070 NOAA Int High MHW @ Naples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322723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+4' SLR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6837730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Tidal Flooding, 2070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7600513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10YR Surge, 2070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2994794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MHHW 0.28'NAVD +7' SLR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82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4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3C4CF-9EFA-4617-A81F-10A397A7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877-25FC-47C8-92DC-6E74486BAD09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5BA7-A549-48F4-9BE7-058E9041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B370B-B5FE-4347-880F-63061316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A picture containing mollusk&#10;&#10;Description automatically generated">
            <a:extLst>
              <a:ext uri="{FF2B5EF4-FFF2-40B4-BE49-F238E27FC236}">
                <a16:creationId xmlns:a16="http://schemas.microsoft.com/office/drawing/2014/main" id="{3BC4E67A-70A7-4A20-93AA-66A9E4129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"/>
          <a:stretch/>
        </p:blipFill>
        <p:spPr>
          <a:xfrm>
            <a:off x="1238638" y="139405"/>
            <a:ext cx="9714723" cy="3044910"/>
          </a:xfrm>
          <a:prstGeom prst="rect">
            <a:avLst/>
          </a:prstGeom>
        </p:spPr>
      </p:pic>
      <p:pic>
        <p:nvPicPr>
          <p:cNvPr id="12" name="Picture 11" descr="A picture containing mollusk&#10;&#10;Description automatically generated">
            <a:extLst>
              <a:ext uri="{FF2B5EF4-FFF2-40B4-BE49-F238E27FC236}">
                <a16:creationId xmlns:a16="http://schemas.microsoft.com/office/drawing/2014/main" id="{8062127F-68A8-470E-88E5-2A0439469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"/>
          <a:stretch/>
        </p:blipFill>
        <p:spPr>
          <a:xfrm>
            <a:off x="1238638" y="3184315"/>
            <a:ext cx="9714723" cy="3044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B97CAF-E4EF-4255-AEF0-7590C52771BA}"/>
              </a:ext>
            </a:extLst>
          </p:cNvPr>
          <p:cNvSpPr txBox="1"/>
          <p:nvPr/>
        </p:nvSpPr>
        <p:spPr>
          <a:xfrm>
            <a:off x="9209314" y="2739774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1.06 ft (NAVD)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24560-D193-4429-91BF-5DEBBF1626DB}"/>
              </a:ext>
            </a:extLst>
          </p:cNvPr>
          <p:cNvSpPr txBox="1"/>
          <p:nvPr/>
        </p:nvSpPr>
        <p:spPr>
          <a:xfrm>
            <a:off x="9137779" y="5784684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1.75 ft (NAVD)</a:t>
            </a:r>
          </a:p>
        </p:txBody>
      </p:sp>
    </p:spTree>
    <p:extLst>
      <p:ext uri="{BB962C8B-B14F-4D97-AF65-F5344CB8AC3E}">
        <p14:creationId xmlns:p14="http://schemas.microsoft.com/office/powerpoint/2010/main" val="12381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E90E9-3F80-455D-A648-7271F1DC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877-25FC-47C8-92DC-6E74486BAD09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68123-A6F1-4979-A47F-803043FA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F464-C454-4177-AD6F-39589508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6E3C7E8E-32E6-4AE2-9613-FA4403CC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>
          <a:xfrm>
            <a:off x="190500" y="1176268"/>
            <a:ext cx="11811000" cy="3705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F09A33-1EA4-4BAB-B887-9A6335640211}"/>
              </a:ext>
            </a:extLst>
          </p:cNvPr>
          <p:cNvSpPr txBox="1"/>
          <p:nvPr/>
        </p:nvSpPr>
        <p:spPr>
          <a:xfrm>
            <a:off x="10161036" y="4381961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3.72 ft (NAVD)</a:t>
            </a:r>
          </a:p>
        </p:txBody>
      </p:sp>
    </p:spTree>
    <p:extLst>
      <p:ext uri="{BB962C8B-B14F-4D97-AF65-F5344CB8AC3E}">
        <p14:creationId xmlns:p14="http://schemas.microsoft.com/office/powerpoint/2010/main" val="9583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53459-7737-4B5F-AFF7-5DD481B6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877-25FC-47C8-92DC-6E74486BAD09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570D9-8967-42BD-AF0E-D6A058D8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DE512-D6F8-41EC-B91D-96CAFD47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6BE33053-077C-4667-9EB1-FD6F55BC5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"/>
          <a:stretch/>
        </p:blipFill>
        <p:spPr>
          <a:xfrm>
            <a:off x="1360875" y="231647"/>
            <a:ext cx="9470250" cy="2965033"/>
          </a:xfrm>
          <a:prstGeom prst="rect">
            <a:avLst/>
          </a:prstGeom>
        </p:spPr>
      </p:pic>
      <p:pic>
        <p:nvPicPr>
          <p:cNvPr id="9" name="Picture 8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10B02757-5AAC-4273-849D-C5B0C8314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"/>
          <a:stretch/>
        </p:blipFill>
        <p:spPr>
          <a:xfrm>
            <a:off x="1360875" y="3196680"/>
            <a:ext cx="9470251" cy="2965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F142AF-698C-4834-B86B-B383D090925D}"/>
              </a:ext>
            </a:extLst>
          </p:cNvPr>
          <p:cNvSpPr txBox="1"/>
          <p:nvPr/>
        </p:nvSpPr>
        <p:spPr>
          <a:xfrm>
            <a:off x="9069354" y="2725589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1.28 ft (NAVD)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1D8DE-F964-4669-A20A-B446CEB86356}"/>
              </a:ext>
            </a:extLst>
          </p:cNvPr>
          <p:cNvSpPr txBox="1"/>
          <p:nvPr/>
        </p:nvSpPr>
        <p:spPr>
          <a:xfrm>
            <a:off x="8997820" y="5676814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2.28 ft (NAVD)</a:t>
            </a:r>
          </a:p>
        </p:txBody>
      </p:sp>
    </p:spTree>
    <p:extLst>
      <p:ext uri="{BB962C8B-B14F-4D97-AF65-F5344CB8AC3E}">
        <p14:creationId xmlns:p14="http://schemas.microsoft.com/office/powerpoint/2010/main" val="9485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8490D-9C65-47A3-BA9B-FE408485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877-25FC-47C8-92DC-6E74486BAD09}" type="datetime4">
              <a:rPr lang="en-US" smtClean="0"/>
              <a:t>July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40A6E-DC27-4105-AA59-788C62DE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8B29C-F364-472E-A476-E66BA539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B552CE9-8B66-49E8-A30C-119AED7B6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/>
          <a:stretch/>
        </p:blipFill>
        <p:spPr>
          <a:xfrm>
            <a:off x="1390618" y="246338"/>
            <a:ext cx="9410763" cy="2949999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CBA9E3D-F3A2-44AD-BAED-16C581A7EA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/>
          <a:stretch/>
        </p:blipFill>
        <p:spPr>
          <a:xfrm>
            <a:off x="1390618" y="3196337"/>
            <a:ext cx="9410764" cy="2949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283A05-20A8-453C-805B-FAE7E3ED9907}"/>
              </a:ext>
            </a:extLst>
          </p:cNvPr>
          <p:cNvSpPr txBox="1"/>
          <p:nvPr/>
        </p:nvSpPr>
        <p:spPr>
          <a:xfrm>
            <a:off x="9022702" y="2709869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4.28 ft (NAVD)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B48B2-B891-44A5-8815-256DCBB107AA}"/>
              </a:ext>
            </a:extLst>
          </p:cNvPr>
          <p:cNvSpPr txBox="1"/>
          <p:nvPr/>
        </p:nvSpPr>
        <p:spPr>
          <a:xfrm>
            <a:off x="9022701" y="5659868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7.28 ft (NAVD)</a:t>
            </a:r>
          </a:p>
        </p:txBody>
      </p:sp>
    </p:spTree>
    <p:extLst>
      <p:ext uri="{BB962C8B-B14F-4D97-AF65-F5344CB8AC3E}">
        <p14:creationId xmlns:p14="http://schemas.microsoft.com/office/powerpoint/2010/main" val="30852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A9C93-A7BE-4405-9ACD-BDE764B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6D8-B7FC-4224-9ECE-392881FFB8FA}" type="datetime4">
              <a:rPr lang="en-US" smtClean="0"/>
              <a:t>July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667EB-08B7-49BB-9776-EFC5F14B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4E42A-5204-4F96-8200-813301C9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A picture containing text, mollusk&#10;&#10;Description automatically generated">
            <a:extLst>
              <a:ext uri="{FF2B5EF4-FFF2-40B4-BE49-F238E27FC236}">
                <a16:creationId xmlns:a16="http://schemas.microsoft.com/office/drawing/2014/main" id="{8F83C8F3-5DF2-415F-A9E6-CCA20D1D7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"/>
          <a:stretch/>
        </p:blipFill>
        <p:spPr>
          <a:xfrm>
            <a:off x="1473844" y="293118"/>
            <a:ext cx="9244311" cy="2907282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F17CBEE5-9FDA-4698-A8DF-6F86FAA02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"/>
          <a:stretch/>
        </p:blipFill>
        <p:spPr>
          <a:xfrm>
            <a:off x="1473843" y="3200400"/>
            <a:ext cx="9244311" cy="29072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C17878-132B-4EDA-BC14-DE2E8A1A4155}"/>
              </a:ext>
            </a:extLst>
          </p:cNvPr>
          <p:cNvSpPr txBox="1"/>
          <p:nvPr/>
        </p:nvSpPr>
        <p:spPr>
          <a:xfrm>
            <a:off x="8985379" y="2747191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3.01 ft (NAVD)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745A4-62BB-48EE-89D5-4F54E7F2E460}"/>
              </a:ext>
            </a:extLst>
          </p:cNvPr>
          <p:cNvSpPr txBox="1"/>
          <p:nvPr/>
        </p:nvSpPr>
        <p:spPr>
          <a:xfrm>
            <a:off x="8895183" y="5631258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4.98 ft (NAVD)</a:t>
            </a:r>
          </a:p>
        </p:txBody>
      </p:sp>
    </p:spTree>
    <p:extLst>
      <p:ext uri="{BB962C8B-B14F-4D97-AF65-F5344CB8AC3E}">
        <p14:creationId xmlns:p14="http://schemas.microsoft.com/office/powerpoint/2010/main" val="41485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95DDF-3216-462B-B3BC-B658C260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6D8-B7FC-4224-9ECE-392881FFB8FA}" type="datetime4">
              <a:rPr lang="en-US" smtClean="0"/>
              <a:t>July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50DF3-A83D-4F67-8565-5D5D744F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Not to be copied, distributed, or reproduced without prior approval. © 2021 APTIM -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ED5E-6136-43DA-81A7-71649AE3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1BD-BD49-47BB-9861-EAA8DE0D322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E656DF0-9377-4879-82DE-44ADE7757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"/>
          <a:stretch/>
        </p:blipFill>
        <p:spPr>
          <a:xfrm>
            <a:off x="185057" y="1343053"/>
            <a:ext cx="11821886" cy="3705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F09EF-5F82-43F9-9599-25D04AAC8598}"/>
              </a:ext>
            </a:extLst>
          </p:cNvPr>
          <p:cNvSpPr txBox="1"/>
          <p:nvPr/>
        </p:nvSpPr>
        <p:spPr>
          <a:xfrm>
            <a:off x="10179697" y="4547999"/>
            <a:ext cx="22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6.23 ft (NAVD)</a:t>
            </a:r>
          </a:p>
        </p:txBody>
      </p:sp>
    </p:spTree>
    <p:extLst>
      <p:ext uri="{BB962C8B-B14F-4D97-AF65-F5344CB8AC3E}">
        <p14:creationId xmlns:p14="http://schemas.microsoft.com/office/powerpoint/2010/main" val="8601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PTIM Theme">
  <a:themeElements>
    <a:clrScheme name="Aptim 6">
      <a:dk1>
        <a:sysClr val="windowText" lastClr="000000"/>
      </a:dk1>
      <a:lt1>
        <a:sysClr val="window" lastClr="FFFFFF"/>
      </a:lt1>
      <a:dk2>
        <a:srgbClr val="5B6670"/>
      </a:dk2>
      <a:lt2>
        <a:srgbClr val="D0CFCD"/>
      </a:lt2>
      <a:accent1>
        <a:srgbClr val="002856"/>
      </a:accent1>
      <a:accent2>
        <a:srgbClr val="FF8200"/>
      </a:accent2>
      <a:accent3>
        <a:srgbClr val="3D7CC9"/>
      </a:accent3>
      <a:accent4>
        <a:srgbClr val="00A19B"/>
      </a:accent4>
      <a:accent5>
        <a:srgbClr val="A32036"/>
      </a:accent5>
      <a:accent6>
        <a:srgbClr val="FFB71B"/>
      </a:accent6>
      <a:hlink>
        <a:srgbClr val="3D7CC9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125_APTIM_16x9MasterTemplate_PPT_Rev0.pptx" id="{62B25B4D-42A6-4AF3-86ED-2603537E51D5}" vid="{4B5AE020-B070-4D19-B52C-3AF06DB8B8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8AA343B9AE34A8BD122685BADD6BB" ma:contentTypeVersion="7" ma:contentTypeDescription="Create a new document." ma:contentTypeScope="" ma:versionID="af581633d1997ab3058a63e6cd00008a">
  <xsd:schema xmlns:xsd="http://www.w3.org/2001/XMLSchema" xmlns:xs="http://www.w3.org/2001/XMLSchema" xmlns:p="http://schemas.microsoft.com/office/2006/metadata/properties" xmlns:ns2="3fc35f95-13f1-4bc1-ac2f-30eced40cc8d" targetNamespace="http://schemas.microsoft.com/office/2006/metadata/properties" ma:root="true" ma:fieldsID="ac3c4fe49df57ba4ade4e11ab290eff4" ns2:_="">
    <xsd:import namespace="3fc35f95-13f1-4bc1-ac2f-30eced40c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35f95-13f1-4bc1-ac2f-30eced40c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BEB9BB-0B42-4958-88C6-BAA996E8D343}">
  <ds:schemaRefs>
    <ds:schemaRef ds:uri="3fc35f95-13f1-4bc1-ac2f-30eced40cc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403868-9137-4CA6-B7C6-7D994BA9D4DD}">
  <ds:schemaRefs>
    <ds:schemaRef ds:uri="3fc35f95-13f1-4bc1-ac2f-30eced40cc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383E99-EDA8-4FD4-AFF1-0E813A5462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2021_APTIM_16x9MasterTemplate_PPT_Rev0</Template>
  <TotalTime>11124</TotalTime>
  <Words>434</Words>
  <Application>Microsoft Office PowerPoint</Application>
  <PresentationFormat>Widescreen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APTIM Theme</vt:lpstr>
      <vt:lpstr>CEPD Flood Vulnerability scenarios and Water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APTIM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Longboat Key sea Level rise</dc:title>
  <dc:creator>Danchuk, Samantha</dc:creator>
  <cp:lastModifiedBy>Huston, Bridget</cp:lastModifiedBy>
  <cp:revision>24</cp:revision>
  <cp:lastPrinted>2022-06-07T20:29:24Z</cp:lastPrinted>
  <dcterms:created xsi:type="dcterms:W3CDTF">2022-06-06T16:45:35Z</dcterms:created>
  <dcterms:modified xsi:type="dcterms:W3CDTF">2022-07-11T14:03:52Z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0x0101005328AA343B9AE34A8BD122685BADD6BB</vt:lpwstr>
  </property>
</Properties>
</file>