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4"/>
  </p:sldMasterIdLst>
  <p:notesMasterIdLst>
    <p:notesMasterId r:id="rId12"/>
  </p:notesMasterIdLst>
  <p:sldIdLst>
    <p:sldId id="257" r:id="rId5"/>
    <p:sldId id="258" r:id="rId6"/>
    <p:sldId id="263" r:id="rId7"/>
    <p:sldId id="264" r:id="rId8"/>
    <p:sldId id="265" r:id="rId9"/>
    <p:sldId id="266" r:id="rId10"/>
    <p:sldId id="262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839B0C09-7717-4CCC-B9EC-4EE29CF5B96E}" v="296" dt="2022-06-21T19:38:01.711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25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354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presProps" Target="pres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notesMaster" Target="notesMasters/notesMaster1.xml"/><Relationship Id="rId17" Type="http://schemas.microsoft.com/office/2015/10/relationships/revisionInfo" Target="revisionInfo.xml"/><Relationship Id="rId2" Type="http://schemas.openxmlformats.org/officeDocument/2006/relationships/customXml" Target="../customXml/item2.xml"/><Relationship Id="rId16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theme" Target="theme/theme1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AC5034C-E107-4F71-A1E7-98765D32044F}" type="datetimeFigureOut">
              <a:rPr lang="en-US" smtClean="0"/>
              <a:t>6/24/2022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A2D4877-6E35-4BBC-8EAE-70B5E7938A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44581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A picture containing mirror, spectacles, microscope, sunglasses&#10;&#10;Description automatically generated">
            <a:extLst>
              <a:ext uri="{FF2B5EF4-FFF2-40B4-BE49-F238E27FC236}">
                <a16:creationId xmlns:a16="http://schemas.microsoft.com/office/drawing/2014/main" id="{E3F57273-9604-4918-8A73-027318402D9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74128"/>
            <a:ext cx="12192000" cy="6469559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119BF4C5-72AE-441B-974D-A2C8D2B1AF57}"/>
              </a:ext>
            </a:extLst>
          </p:cNvPr>
          <p:cNvSpPr/>
          <p:nvPr/>
        </p:nvSpPr>
        <p:spPr>
          <a:xfrm>
            <a:off x="0" y="174128"/>
            <a:ext cx="12192000" cy="6469559"/>
          </a:xfrm>
          <a:prstGeom prst="rect">
            <a:avLst/>
          </a:prstGeom>
          <a:solidFill>
            <a:srgbClr val="131E29">
              <a:alpha val="47000"/>
            </a:srgbClr>
          </a:solidFill>
          <a:ln w="12700" cap="flat" cmpd="sng" algn="ctr">
            <a:solidFill>
              <a:srgbClr val="5B9BD5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5BFA95B-5442-4795-B5E2-0FAD9F726327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95288" y="2503488"/>
            <a:ext cx="10045831" cy="1006474"/>
          </a:xfr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b"/>
          <a:lstStyle>
            <a:lvl1pPr algn="l">
              <a:defRPr sz="6000">
                <a:latin typeface="+mj-lt"/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79DA41A-0EC5-4409-B0E8-E68B995E3D6F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395288" y="3795971"/>
            <a:ext cx="9144000" cy="743719"/>
          </a:xfrm>
        </p:spPr>
        <p:txBody>
          <a:bodyPr>
            <a:normAutofit/>
          </a:bodyPr>
          <a:lstStyle>
            <a:lvl1pPr marL="0" indent="0" algn="l">
              <a:buNone/>
              <a:defRPr sz="4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Subtitle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1123B9A-E538-42BA-B2D6-37C131210C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E7D89-56F4-4E42-A78F-6527CF7D64C8}" type="datetime1">
              <a:rPr lang="en-US" smtClean="0"/>
              <a:t>6/24/2022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E5B1A1A-5FE1-41C1-AD22-81C4FC12FA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A433F32-DBEB-4DC7-9EBE-4AC8C2CF03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AA5427-743B-4989-A32D-697FD781C86B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11" name="Picture 10" descr="Logo&#10;&#10;Description automatically generated">
            <a:extLst>
              <a:ext uri="{FF2B5EF4-FFF2-40B4-BE49-F238E27FC236}">
                <a16:creationId xmlns:a16="http://schemas.microsoft.com/office/drawing/2014/main" id="{D48C9DA2-91D4-4DA3-9F5C-BCFEB7FBCCC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86688" y="4561587"/>
            <a:ext cx="4419600" cy="20661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26908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5A5FFE-B634-4FF4-8EA8-B15E5BD7998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7B956FD-297F-4FE9-BB2B-A99467DDAAD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F960700-D349-4AC2-B310-E9FFB890822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81827DE-1D14-459A-B211-D7C272B1A2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0B8CF7-C01B-46F4-B306-8553EAE8C59E}" type="datetime1">
              <a:rPr lang="en-US" smtClean="0"/>
              <a:t>6/24/2022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0E24695-72E3-4037-999A-AE4B34DE7B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3B7140A-7955-4420-BAEA-E9A778B86E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AA5427-743B-4989-A32D-697FD781C86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075240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710FD6-E015-487A-BE21-A3743BC8BFB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3DBEB6B-3943-4058-9B84-384CF3C3DEE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94EF9C3-50F1-4EC1-9F92-AE7E7AFBAAD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F06E7C4-0946-45EB-89E9-E7ECF08678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FC801E-A094-4ABB-83D8-797700657A1B}" type="datetime1">
              <a:rPr lang="en-US" smtClean="0"/>
              <a:t>6/24/2022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B0271B4-B7E8-47CE-9A61-A670FAEB9D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00F1D74-852B-4F38-9716-8F0DF33DA2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AA5427-743B-4989-A32D-697FD781C86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0856820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FA3D99-67D9-4E3A-B6B3-252229E7F0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6830892-1700-4C58-B8DD-17E4DC570DF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5870F64-FE09-42B3-8ACA-22AB561A9D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FBE570-2618-46FB-8728-4F3A566452E8}" type="datetime1">
              <a:rPr lang="en-US" smtClean="0"/>
              <a:t>6/24/2022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F14ACAA-995F-4038-9E7C-30F7C15DB3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BF8306B-4078-4150-9DE7-E7E1C0D1E5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AA5427-743B-4989-A32D-697FD781C86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6757646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028B066-927C-4B18-A772-C88E0AD44E4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A546090-F92D-4906-B133-4B7F858BA9B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CEB116F-EB09-4362-B255-52CE2DFD9C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859012-4636-482C-8B9C-CDDBF67660A0}" type="datetime1">
              <a:rPr lang="en-US" smtClean="0"/>
              <a:t>6/24/2022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9271891-3F15-410C-A59F-8B38E78975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39CC914-63D8-4166-A2BA-FE6F18D79C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AA5427-743B-4989-A32D-697FD781C86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352358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3E7047-D47F-4D6D-B421-418D925A203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6B9FF05-B713-4902-BAD9-759A99FDE6B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B5F9CDF-98BD-466E-A4EE-96988E5668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DAD15-80B0-4231-B402-52F3AE0953A5}" type="datetime1">
              <a:rPr lang="en-US" smtClean="0"/>
              <a:t>6/24/2022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F8C54D4-C92E-4E5A-86AB-8022929A6F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95CD9E4-FA10-48E5-B690-E760A257EA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AA5427-743B-4989-A32D-697FD781C86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285794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51004A-D7E5-4F46-8883-FFBECEEC40B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22323F4-A2B4-4321-8B58-C5FB75B417E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55EE638-056B-4F8F-AECE-476EB6D1289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DFDB32A-9BB3-49DA-8E7F-95164B9F9A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702350-A882-4E97-9A3F-70EBF251BA32}" type="datetime1">
              <a:rPr lang="en-US" smtClean="0"/>
              <a:t>6/24/2022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80F430A-3D3A-45BA-B489-D1260D0AD6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72A3A55-E44D-4300-9D1F-41CDD4AC00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AA5427-743B-4989-A32D-697FD781C86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189253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Alternate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Background pattern&#10;&#10;Description automatically generated">
            <a:extLst>
              <a:ext uri="{FF2B5EF4-FFF2-40B4-BE49-F238E27FC236}">
                <a16:creationId xmlns:a16="http://schemas.microsoft.com/office/drawing/2014/main" id="{7BDA7AD0-E421-4199-A022-45BD32450BF3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62" t="5854" r="1930" b="3374"/>
          <a:stretch/>
        </p:blipFill>
        <p:spPr>
          <a:xfrm>
            <a:off x="0" y="10075"/>
            <a:ext cx="12192000" cy="7086600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119BF4C5-72AE-441B-974D-A2C8D2B1AF57}"/>
              </a:ext>
            </a:extLst>
          </p:cNvPr>
          <p:cNvSpPr/>
          <p:nvPr/>
        </p:nvSpPr>
        <p:spPr>
          <a:xfrm>
            <a:off x="0" y="10075"/>
            <a:ext cx="12192000" cy="7086599"/>
          </a:xfrm>
          <a:prstGeom prst="rect">
            <a:avLst/>
          </a:prstGeom>
          <a:solidFill>
            <a:srgbClr val="131E29">
              <a:alpha val="47000"/>
            </a:srgbClr>
          </a:solidFill>
          <a:ln w="12700" cap="flat" cmpd="sng" algn="ctr">
            <a:solidFill>
              <a:srgbClr val="5B9BD5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1123B9A-E538-42BA-B2D6-37C131210C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448F97-BF80-4547-8873-E2426BBF5B73}" type="datetime1">
              <a:rPr lang="en-US" smtClean="0"/>
              <a:t>6/24/2022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E5B1A1A-5FE1-41C1-AD22-81C4FC12FA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A433F32-DBEB-4DC7-9EBE-4AC8C2CF03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AA5427-743B-4989-A32D-697FD781C86B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72C66BFE-52AD-47D6-BD03-1CD29B03CAF0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95921" y="2503488"/>
            <a:ext cx="10045831" cy="1006474"/>
          </a:xfr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b"/>
          <a:lstStyle>
            <a:lvl1pPr algn="l">
              <a:defRPr sz="6000">
                <a:latin typeface="+mj-lt"/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11" name="Subtitle 2">
            <a:extLst>
              <a:ext uri="{FF2B5EF4-FFF2-40B4-BE49-F238E27FC236}">
                <a16:creationId xmlns:a16="http://schemas.microsoft.com/office/drawing/2014/main" id="{6FD3C0FB-9CB1-47EF-BFF0-414E0CB91B65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395921" y="3611465"/>
            <a:ext cx="9144000" cy="743719"/>
          </a:xfrm>
        </p:spPr>
        <p:txBody>
          <a:bodyPr>
            <a:normAutofit/>
          </a:bodyPr>
          <a:lstStyle>
            <a:lvl1pPr marL="0" indent="0" algn="l">
              <a:buNone/>
              <a:defRPr sz="4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subtitle</a:t>
            </a:r>
          </a:p>
        </p:txBody>
      </p:sp>
      <p:pic>
        <p:nvPicPr>
          <p:cNvPr id="13" name="Picture 12" descr="Logo&#10;&#10;Description automatically generated">
            <a:extLst>
              <a:ext uri="{FF2B5EF4-FFF2-40B4-BE49-F238E27FC236}">
                <a16:creationId xmlns:a16="http://schemas.microsoft.com/office/drawing/2014/main" id="{34BCF78D-175F-456B-9987-B3B90E0B5D8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86688" y="4561587"/>
            <a:ext cx="4419600" cy="20661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13242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Alternate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A529B427-C24C-49F8-B30A-1401792D8263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90" b="16568"/>
          <a:stretch/>
        </p:blipFill>
        <p:spPr>
          <a:xfrm>
            <a:off x="0" y="0"/>
            <a:ext cx="12192000" cy="6875252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119BF4C5-72AE-441B-974D-A2C8D2B1AF57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131E29">
              <a:alpha val="29000"/>
            </a:srgbClr>
          </a:solidFill>
          <a:ln w="12700" cap="flat" cmpd="sng" algn="ctr">
            <a:solidFill>
              <a:srgbClr val="5B9BD5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1123B9A-E538-42BA-B2D6-37C131210C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6FD6DA-AAF2-472F-99CE-861E244C4F67}" type="datetime1">
              <a:rPr lang="en-US" smtClean="0"/>
              <a:t>6/24/2022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E5B1A1A-5FE1-41C1-AD22-81C4FC12FA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A433F32-DBEB-4DC7-9EBE-4AC8C2CF03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AA5427-743B-4989-A32D-697FD781C86B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51C2E6AB-A2A7-4319-A082-282F549655E7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95921" y="2503488"/>
            <a:ext cx="10045831" cy="1006474"/>
          </a:xfr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b"/>
          <a:lstStyle>
            <a:lvl1pPr algn="l">
              <a:defRPr sz="6000">
                <a:latin typeface="+mj-lt"/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12" name="Subtitle 2">
            <a:extLst>
              <a:ext uri="{FF2B5EF4-FFF2-40B4-BE49-F238E27FC236}">
                <a16:creationId xmlns:a16="http://schemas.microsoft.com/office/drawing/2014/main" id="{19520D74-3C8A-43A8-B87F-8B2569ED208A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395921" y="3611465"/>
            <a:ext cx="9144000" cy="743719"/>
          </a:xfrm>
        </p:spPr>
        <p:txBody>
          <a:bodyPr>
            <a:normAutofit/>
          </a:bodyPr>
          <a:lstStyle>
            <a:lvl1pPr marL="0" indent="0" algn="l">
              <a:buNone/>
              <a:defRPr sz="4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subtitle</a:t>
            </a:r>
          </a:p>
        </p:txBody>
      </p:sp>
      <p:pic>
        <p:nvPicPr>
          <p:cNvPr id="13" name="Picture 12" descr="Logo&#10;&#10;Description automatically generated">
            <a:extLst>
              <a:ext uri="{FF2B5EF4-FFF2-40B4-BE49-F238E27FC236}">
                <a16:creationId xmlns:a16="http://schemas.microsoft.com/office/drawing/2014/main" id="{3A4936CD-72EB-457E-938D-7ACEA83A480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86688" y="4561587"/>
            <a:ext cx="4419600" cy="20661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54740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E440FA1E-75DB-45F9-8CF6-9D447C385987}"/>
              </a:ext>
            </a:extLst>
          </p:cNvPr>
          <p:cNvSpPr/>
          <p:nvPr/>
        </p:nvSpPr>
        <p:spPr>
          <a:xfrm>
            <a:off x="-6350" y="6499244"/>
            <a:ext cx="12192000" cy="377070"/>
          </a:xfrm>
          <a:prstGeom prst="rect">
            <a:avLst/>
          </a:prstGeom>
          <a:ln>
            <a:solidFill>
              <a:schemeClr val="accent5"/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AAA2297A-913B-4F5B-ABE8-75AC8EECD3CE}"/>
              </a:ext>
            </a:extLst>
          </p:cNvPr>
          <p:cNvSpPr/>
          <p:nvPr/>
        </p:nvSpPr>
        <p:spPr>
          <a:xfrm>
            <a:off x="10228082" y="5590095"/>
            <a:ext cx="1734532" cy="659876"/>
          </a:xfrm>
          <a:prstGeom prst="rect">
            <a:avLst/>
          </a:prstGeom>
          <a:solidFill>
            <a:schemeClr val="accent5"/>
          </a:solidFill>
          <a:ln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2CE1282-FB31-422D-B73B-FA95AB0426D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1850" y="1556552"/>
            <a:ext cx="10515600" cy="1872448"/>
          </a:xfrm>
        </p:spPr>
        <p:txBody>
          <a:bodyPr anchor="b">
            <a:normAutofit/>
          </a:bodyPr>
          <a:lstStyle>
            <a:lvl1pPr algn="ctr">
              <a:defRPr sz="48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2937752-1995-435E-8D8E-3A8565C68088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838200" y="3971042"/>
            <a:ext cx="10515600" cy="1500187"/>
          </a:xfrm>
        </p:spPr>
        <p:txBody>
          <a:bodyPr>
            <a:normAutofit/>
          </a:bodyPr>
          <a:lstStyle>
            <a:lvl1pPr marL="0" indent="0" algn="ctr">
              <a:buNone/>
              <a:defRPr sz="3200">
                <a:solidFill>
                  <a:schemeClr val="bg1"/>
                </a:solidFill>
                <a:latin typeface="+mj-lt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C8811F9-7686-40C8-BB12-7F3E93FCF8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C67F07-CA1C-404D-A4F3-C3383559A54C}" type="datetime1">
              <a:rPr lang="en-US" smtClean="0"/>
              <a:t>6/24/2022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6F4F42D-A52C-43A8-87B8-0700F802B7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E5C7D2C-03CD-466F-A236-B986E2F601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AA5427-743B-4989-A32D-697FD781C86B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FF39CC5A-4557-4DD9-9FF4-368CC2C73FDB}"/>
              </a:ext>
            </a:extLst>
          </p:cNvPr>
          <p:cNvCxnSpPr/>
          <p:nvPr/>
        </p:nvCxnSpPr>
        <p:spPr>
          <a:xfrm>
            <a:off x="831850" y="3704734"/>
            <a:ext cx="10521950" cy="0"/>
          </a:xfrm>
          <a:prstGeom prst="line">
            <a:avLst/>
          </a:prstGeom>
          <a:ln w="1905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9">
            <a:extLst>
              <a:ext uri="{FF2B5EF4-FFF2-40B4-BE49-F238E27FC236}">
                <a16:creationId xmlns:a16="http://schemas.microsoft.com/office/drawing/2014/main" id="{0CB9F910-4E70-48D3-896D-8E49A4CFB819}"/>
              </a:ext>
            </a:extLst>
          </p:cNvPr>
          <p:cNvSpPr/>
          <p:nvPr/>
        </p:nvSpPr>
        <p:spPr>
          <a:xfrm>
            <a:off x="0" y="0"/>
            <a:ext cx="12192000" cy="377070"/>
          </a:xfrm>
          <a:prstGeom prst="rect">
            <a:avLst/>
          </a:prstGeom>
          <a:ln>
            <a:solidFill>
              <a:schemeClr val="accent5"/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536994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B88FB8-3880-4286-B6A5-07837A4659E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F10511A-EBEC-4F4D-8A72-1F408C68B1B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25EDB2D-42EE-4608-B264-58E5B3E2D92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FF0F4F7-B98B-4E23-9F1A-1BCD29E073C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A0B35C6-0FCB-4C5D-B08C-3CDAE355151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CF68279-8501-49EA-A796-D6DC20A86D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035620-E864-4533-91E2-ECB8222910FD}" type="datetime1">
              <a:rPr lang="en-US" smtClean="0"/>
              <a:t>6/24/2022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E43EFAD-52F7-47C5-A309-076AFA7C99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0536CC3-F667-45D5-9507-788B490CB0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AA5427-743B-4989-A32D-697FD781C86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722607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520913-BFC1-4BC8-B318-BDB71CFF0CB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C21C3D3-8CF3-4374-8BD9-4973828F5E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CDB705-392D-4F44-872F-A2CEAAB74672}" type="datetime1">
              <a:rPr lang="en-US" smtClean="0"/>
              <a:t>6/24/2022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C4E343E-F33A-4107-8360-D729D84875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3FD75F2-DD1E-47BA-94ED-6D844B3530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AA5427-743B-4989-A32D-697FD781C86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81390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E66592D-588C-405B-A4FC-30D30C4367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E41393-D888-4AE7-B536-32C5A478218E}" type="datetime1">
              <a:rPr lang="en-US" smtClean="0"/>
              <a:t>6/24/2022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0BE586F-2735-4135-8BA5-8CA47F03C7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2295B69-3A8E-4EF9-B46E-321714C84D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AA5427-743B-4989-A32D-697FD781C86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279103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A5D76193-97DD-480F-9F36-82AF02C30EDE}"/>
              </a:ext>
            </a:extLst>
          </p:cNvPr>
          <p:cNvSpPr/>
          <p:nvPr/>
        </p:nvSpPr>
        <p:spPr>
          <a:xfrm>
            <a:off x="0" y="0"/>
            <a:ext cx="12192000" cy="365125"/>
          </a:xfrm>
          <a:prstGeom prst="rect">
            <a:avLst/>
          </a:prstGeom>
          <a:solidFill>
            <a:srgbClr val="425563"/>
          </a:solidFill>
          <a:ln w="12700" cap="flat" cmpd="sng" algn="ctr">
            <a:solidFill>
              <a:srgbClr val="425563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Nunito Sans Light"/>
              <a:ea typeface="+mn-ea"/>
              <a:cs typeface="+mn-cs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1413F5C6-11EE-4018-ACA4-997D7C0FD250}"/>
              </a:ext>
            </a:extLst>
          </p:cNvPr>
          <p:cNvSpPr/>
          <p:nvPr/>
        </p:nvSpPr>
        <p:spPr>
          <a:xfrm>
            <a:off x="0" y="6506105"/>
            <a:ext cx="12192000" cy="365125"/>
          </a:xfrm>
          <a:prstGeom prst="rect">
            <a:avLst/>
          </a:prstGeom>
          <a:solidFill>
            <a:srgbClr val="425563"/>
          </a:solidFill>
          <a:ln w="12700" cap="flat" cmpd="sng" algn="ctr">
            <a:solidFill>
              <a:srgbClr val="425563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Nunito Sans Light"/>
              <a:ea typeface="+mn-ea"/>
              <a:cs typeface="+mn-cs"/>
            </a:endParaRPr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F9D3227-49CE-4A8A-9724-A33CE7DF97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10D533B-C7B1-44D5-8FA2-EE9F947B19C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9D2453E-9A27-4B7A-852C-AA3BDB34375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5F14E1-91DE-4E4C-B780-4452A14A9235}" type="datetime1">
              <a:rPr lang="en-US" smtClean="0"/>
              <a:t>6/24/2022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CB9154F-2955-43EA-91D0-53B6FB7E071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780C2DB-9302-4F23-9E58-7E6245D6332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4AA5427-743B-4989-A32D-697FD781C86B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9" name="Picture 2">
            <a:extLst>
              <a:ext uri="{FF2B5EF4-FFF2-40B4-BE49-F238E27FC236}">
                <a16:creationId xmlns:a16="http://schemas.microsoft.com/office/drawing/2014/main" id="{5FB56565-7079-4F8B-9C49-567F9E788D3E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82200" y="5410200"/>
            <a:ext cx="2209800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117244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2" r:id="rId3"/>
    <p:sldLayoutId id="2147483660" r:id="rId4"/>
    <p:sldLayoutId id="2147483661" r:id="rId5"/>
    <p:sldLayoutId id="2147483651" r:id="rId6"/>
    <p:sldLayoutId id="2147483653" r:id="rId7"/>
    <p:sldLayoutId id="2147483654" r:id="rId8"/>
    <p:sldLayoutId id="2147483655" r:id="rId9"/>
    <p:sldLayoutId id="2147483656" r:id="rId10"/>
    <p:sldLayoutId id="2147483657" r:id="rId11"/>
    <p:sldLayoutId id="2147483658" r:id="rId12"/>
    <p:sldLayoutId id="2147483659" r:id="rId13"/>
  </p:sldLayoutIdLst>
  <p:hf sldNum="0" hdr="0" ftr="0" dt="0"/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Wingdings" panose="05000000000000000000" pitchFamily="2" charset="2"/>
        <a:buChar char="§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" panose="05000000000000000000" pitchFamily="2" charset="2"/>
        <a:buChar char="§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" panose="05000000000000000000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" panose="05000000000000000000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" panose="05000000000000000000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hyperlink" Target="mailto:nmatthews@beckerlawyers.com" TargetMode="Externa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jpg"/><Relationship Id="rId4" Type="http://schemas.openxmlformats.org/officeDocument/2006/relationships/hyperlink" Target="mailto:ebogdanoff@beckerlawyers.com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88E378-2198-4313-9290-6AA97FD0EDA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95921" y="1371600"/>
            <a:ext cx="10045831" cy="2138362"/>
          </a:xfrm>
        </p:spPr>
        <p:txBody>
          <a:bodyPr>
            <a:noAutofit/>
          </a:bodyPr>
          <a:lstStyle/>
          <a:p>
            <a:pPr algn="ctr"/>
            <a:r>
              <a:rPr lang="en-US" sz="4800" dirty="0"/>
              <a:t>Becker</a:t>
            </a:r>
            <a:br>
              <a:rPr lang="en-US" sz="4800" dirty="0"/>
            </a:br>
            <a:r>
              <a:rPr lang="en-US" sz="4800" dirty="0"/>
              <a:t>Legislative Update</a:t>
            </a:r>
            <a:br>
              <a:rPr lang="en-US" sz="4800" dirty="0"/>
            </a:br>
            <a:r>
              <a:rPr lang="en-US" sz="4800" dirty="0"/>
              <a:t>and Roadmap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E494DD4-5261-4F19-B37D-D4C5EDF1897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95921" y="3611465"/>
            <a:ext cx="9144000" cy="743719"/>
          </a:xfrm>
        </p:spPr>
        <p:txBody>
          <a:bodyPr>
            <a:normAutofit/>
          </a:bodyPr>
          <a:lstStyle/>
          <a:p>
            <a:r>
              <a:rPr lang="en-US" sz="2800" dirty="0"/>
              <a:t>June 23, 2022</a:t>
            </a:r>
          </a:p>
        </p:txBody>
      </p:sp>
    </p:spTree>
    <p:extLst>
      <p:ext uri="{BB962C8B-B14F-4D97-AF65-F5344CB8AC3E}">
        <p14:creationId xmlns:p14="http://schemas.microsoft.com/office/powerpoint/2010/main" val="372842422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562CFE-43B5-4E87-9995-D5C0F38B23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Background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3C5752A-C6AF-49BC-BE51-19802B2681B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/>
              <a:t>CEPD retained Becker on November 1, 2021.</a:t>
            </a:r>
          </a:p>
          <a:p>
            <a:r>
              <a:rPr lang="en-US" sz="2400" dirty="0"/>
              <a:t>Preparation for 2022 Legislative Session was already underway.</a:t>
            </a:r>
          </a:p>
          <a:p>
            <a:r>
              <a:rPr lang="en-US" sz="2400" dirty="0"/>
              <a:t>Interim Committee weeks began in September.</a:t>
            </a:r>
          </a:p>
          <a:p>
            <a:r>
              <a:rPr lang="en-US" sz="2400" dirty="0"/>
              <a:t>Legislative Session convened on January 11, 2022.</a:t>
            </a:r>
          </a:p>
          <a:p>
            <a:r>
              <a:rPr lang="en-US" sz="2400" dirty="0"/>
              <a:t>Many bills were already moving through the process at that point.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DD371F1-36EF-45F4-B753-8BFE7E942D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557000" y="6508750"/>
            <a:ext cx="368300" cy="349250"/>
          </a:xfrm>
        </p:spPr>
        <p:txBody>
          <a:bodyPr/>
          <a:lstStyle/>
          <a:p>
            <a:fld id="{54AA5427-743B-4989-A32D-697FD781C86B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8274916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562CFE-43B5-4E87-9995-D5C0F38B23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CEPD Priorities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3C5752A-C6AF-49BC-BE51-19802B2681B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>
              <a:lnSpc>
                <a:spcPct val="110000"/>
              </a:lnSpc>
            </a:pPr>
            <a:r>
              <a:rPr lang="en-US" sz="2400" dirty="0"/>
              <a:t>The CEPD - Becker agreement identified two initial priorities.</a:t>
            </a:r>
          </a:p>
          <a:p>
            <a:pPr>
              <a:lnSpc>
                <a:spcPct val="110000"/>
              </a:lnSpc>
            </a:pPr>
            <a:r>
              <a:rPr lang="en-US" sz="2400" dirty="0"/>
              <a:t>The most critical was amending state statutes to allow independent districts, like CEPD, to apply directly for the Resilient Florida programs.</a:t>
            </a:r>
          </a:p>
          <a:p>
            <a:pPr>
              <a:lnSpc>
                <a:spcPct val="110000"/>
              </a:lnSpc>
            </a:pPr>
            <a:r>
              <a:rPr lang="en-US" sz="2400" dirty="0"/>
              <a:t>Despite having been retained late in the legislative calendar, the Becker Team quickly went to work to address this issue.</a:t>
            </a:r>
          </a:p>
          <a:p>
            <a:pPr>
              <a:lnSpc>
                <a:spcPct val="110000"/>
              </a:lnSpc>
            </a:pPr>
            <a:r>
              <a:rPr lang="en-US" sz="2400" dirty="0"/>
              <a:t>After countless meetings, phone calls, emails, and text messages with legislative leaders and staff, language was worked out to allow erosion control districts to access these funds directly.</a:t>
            </a:r>
          </a:p>
          <a:p>
            <a:pPr>
              <a:lnSpc>
                <a:spcPct val="110000"/>
              </a:lnSpc>
            </a:pPr>
            <a:r>
              <a:rPr lang="en-US" sz="2400" dirty="0"/>
              <a:t>As you recall, previous attempts to work through Lee County were unsuccessful.</a:t>
            </a:r>
          </a:p>
          <a:p>
            <a:pPr>
              <a:lnSpc>
                <a:spcPct val="110000"/>
              </a:lnSpc>
            </a:pPr>
            <a:r>
              <a:rPr lang="en-US" sz="2400" dirty="0"/>
              <a:t>Without this change, CEPD would likely never gain meaningful access to millions of dollars in project grants.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90EA311-EBA7-412B-876D-D8E661F166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557000" y="6508750"/>
            <a:ext cx="368300" cy="349250"/>
          </a:xfrm>
        </p:spPr>
        <p:txBody>
          <a:bodyPr/>
          <a:lstStyle/>
          <a:p>
            <a:fld id="{54AA5427-743B-4989-A32D-697FD781C86B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2601343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562CFE-43B5-4E87-9995-D5C0F38B23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04881"/>
            <a:ext cx="10515600" cy="1325563"/>
          </a:xfrm>
        </p:spPr>
        <p:txBody>
          <a:bodyPr/>
          <a:lstStyle/>
          <a:p>
            <a:r>
              <a:rPr lang="en-US" dirty="0"/>
              <a:t>Getting Access to the Resilient Florida Program Matters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3C5752A-C6AF-49BC-BE51-19802B2681B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>
              <a:lnSpc>
                <a:spcPct val="110000"/>
              </a:lnSpc>
            </a:pPr>
            <a:r>
              <a:rPr lang="en-US" sz="2400" dirty="0"/>
              <a:t>“By September 1, 2021, and each September 1 thereafter, the following entities may submit to the Department a list of any proposed projects that mitigate the risks of flooding or sea level rise on water supplies or water resources of the state, and a corresponding evaluation of each </a:t>
            </a:r>
            <a:r>
              <a:rPr lang="en-US" sz="2400"/>
              <a:t>project:” </a:t>
            </a:r>
            <a:endParaRPr lang="en-US" sz="2400" dirty="0"/>
          </a:p>
          <a:p>
            <a:pPr lvl="1">
              <a:lnSpc>
                <a:spcPct val="110000"/>
              </a:lnSpc>
            </a:pPr>
            <a:r>
              <a:rPr lang="en-US" sz="2000" dirty="0"/>
              <a:t>Water management districts</a:t>
            </a:r>
          </a:p>
          <a:p>
            <a:pPr lvl="1">
              <a:lnSpc>
                <a:spcPct val="110000"/>
              </a:lnSpc>
            </a:pPr>
            <a:r>
              <a:rPr lang="en-US" sz="2000" dirty="0"/>
              <a:t>Drainage districts</a:t>
            </a:r>
          </a:p>
          <a:p>
            <a:pPr lvl="1">
              <a:lnSpc>
                <a:spcPct val="110000"/>
              </a:lnSpc>
            </a:pPr>
            <a:r>
              <a:rPr lang="en-US" sz="2000" dirty="0"/>
              <a:t>Erosion control districts </a:t>
            </a:r>
          </a:p>
          <a:p>
            <a:pPr>
              <a:lnSpc>
                <a:spcPct val="110000"/>
              </a:lnSpc>
            </a:pPr>
            <a:r>
              <a:rPr lang="en-US" sz="2400" dirty="0"/>
              <a:t>“The total amount of funding proposed for each year of the plan may not be less than $100 million.”</a:t>
            </a:r>
          </a:p>
          <a:p>
            <a:pPr>
              <a:lnSpc>
                <a:spcPct val="110000"/>
              </a:lnSpc>
            </a:pPr>
            <a:r>
              <a:rPr lang="en-US" sz="2400" dirty="0"/>
              <a:t>“Multiyear projects that receive funding for the first year of the project must be included in subsequent plans and funded until the project is complete.”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C3CD6F9-5ABB-43BB-881B-67143F9E7F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557000" y="6508750"/>
            <a:ext cx="368300" cy="349250"/>
          </a:xfrm>
        </p:spPr>
        <p:txBody>
          <a:bodyPr/>
          <a:lstStyle/>
          <a:p>
            <a:fld id="{54AA5427-743B-4989-A32D-697FD781C86B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2414192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562CFE-43B5-4E87-9995-D5C0F38B23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04881"/>
            <a:ext cx="10515600" cy="1325563"/>
          </a:xfrm>
        </p:spPr>
        <p:txBody>
          <a:bodyPr/>
          <a:lstStyle/>
          <a:p>
            <a:r>
              <a:rPr lang="en-US" dirty="0"/>
              <a:t>New Projects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3C5752A-C6AF-49BC-BE51-19802B2681B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>
              <a:lnSpc>
                <a:spcPct val="110000"/>
              </a:lnSpc>
            </a:pPr>
            <a:r>
              <a:rPr lang="en-US" sz="2600" dirty="0"/>
              <a:t>The CEPD-Becker agreement also identified providing support for updating and modernizing CEPD organizational documents or legislatively-created mission/role.</a:t>
            </a:r>
          </a:p>
          <a:p>
            <a:pPr lvl="1">
              <a:lnSpc>
                <a:spcPct val="110000"/>
              </a:lnSpc>
            </a:pPr>
            <a:r>
              <a:rPr lang="en-US" sz="2200" dirty="0"/>
              <a:t>Local bill process begins this Summer.</a:t>
            </a:r>
          </a:p>
          <a:p>
            <a:pPr>
              <a:lnSpc>
                <a:spcPct val="110000"/>
              </a:lnSpc>
            </a:pPr>
            <a:r>
              <a:rPr lang="en-US" sz="2600" dirty="0"/>
              <a:t>2022-2023 Local Support Grant is available now.</a:t>
            </a:r>
          </a:p>
          <a:p>
            <a:pPr lvl="1">
              <a:lnSpc>
                <a:spcPct val="110000"/>
              </a:lnSpc>
            </a:pPr>
            <a:r>
              <a:rPr lang="en-US" sz="2200" dirty="0"/>
              <a:t>Infrastructure improvement?  Bridge or road repair?  Utility upgrade?  Environmental issue?</a:t>
            </a:r>
          </a:p>
          <a:p>
            <a:pPr>
              <a:lnSpc>
                <a:spcPct val="110000"/>
              </a:lnSpc>
            </a:pPr>
            <a:r>
              <a:rPr lang="en-US" sz="2600" dirty="0"/>
              <a:t>Resilient Florida Grant access</a:t>
            </a:r>
          </a:p>
          <a:p>
            <a:pPr lvl="1">
              <a:lnSpc>
                <a:spcPct val="110000"/>
              </a:lnSpc>
            </a:pPr>
            <a:r>
              <a:rPr lang="en-US" sz="2200" dirty="0"/>
              <a:t>Work with CEPD consultants and DEP staff where necessary to prepare organized approach for grants. </a:t>
            </a:r>
          </a:p>
          <a:p>
            <a:pPr>
              <a:lnSpc>
                <a:spcPct val="110000"/>
              </a:lnSpc>
            </a:pPr>
            <a:r>
              <a:rPr lang="en-US" sz="2600" dirty="0"/>
              <a:t>2023 Legislative Session issues</a:t>
            </a:r>
          </a:p>
          <a:p>
            <a:pPr lvl="1">
              <a:lnSpc>
                <a:spcPct val="110000"/>
              </a:lnSpc>
            </a:pPr>
            <a:r>
              <a:rPr lang="en-US" sz="2200" dirty="0"/>
              <a:t>	Prep for 2023 starts today</a:t>
            </a:r>
          </a:p>
          <a:p>
            <a:pPr lvl="1">
              <a:lnSpc>
                <a:spcPct val="110000"/>
              </a:lnSpc>
            </a:pPr>
            <a:r>
              <a:rPr lang="en-US" sz="2200" dirty="0"/>
              <a:t>	Legislative appropriations</a:t>
            </a:r>
          </a:p>
          <a:p>
            <a:pPr lvl="1">
              <a:lnSpc>
                <a:spcPct val="110000"/>
              </a:lnSpc>
            </a:pPr>
            <a:r>
              <a:rPr lang="en-US" sz="2200" dirty="0"/>
              <a:t>	More changes to state law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CA3F68D-6973-47CC-A9F6-6633876790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557000" y="6508750"/>
            <a:ext cx="368300" cy="349250"/>
          </a:xfrm>
        </p:spPr>
        <p:txBody>
          <a:bodyPr/>
          <a:lstStyle/>
          <a:p>
            <a:fld id="{54AA5427-743B-4989-A32D-697FD781C86B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9780180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562CFE-43B5-4E87-9995-D5C0F38B23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04881"/>
            <a:ext cx="10515600" cy="1325563"/>
          </a:xfrm>
        </p:spPr>
        <p:txBody>
          <a:bodyPr/>
          <a:lstStyle/>
          <a:p>
            <a:r>
              <a:rPr lang="en-US" dirty="0"/>
              <a:t>Discussion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3C5752A-C6AF-49BC-BE51-19802B2681B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110000"/>
              </a:lnSpc>
            </a:pPr>
            <a:r>
              <a:rPr lang="en-US" sz="2200" dirty="0"/>
              <a:t>It is simple, the Becker Team delivers.</a:t>
            </a:r>
          </a:p>
          <a:p>
            <a:pPr>
              <a:lnSpc>
                <a:spcPct val="110000"/>
              </a:lnSpc>
            </a:pPr>
            <a:r>
              <a:rPr lang="en-US" sz="2200" dirty="0"/>
              <a:t>What is next?</a:t>
            </a:r>
          </a:p>
          <a:p>
            <a:pPr>
              <a:lnSpc>
                <a:spcPct val="110000"/>
              </a:lnSpc>
            </a:pPr>
            <a:endParaRPr lang="en-US" sz="2200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C21A75D-2249-472B-AA82-9AF25CDC8A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557000" y="6508750"/>
            <a:ext cx="368300" cy="349250"/>
          </a:xfrm>
        </p:spPr>
        <p:txBody>
          <a:bodyPr/>
          <a:lstStyle/>
          <a:p>
            <a:fld id="{54AA5427-743B-4989-A32D-697FD781C86B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1329253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562CFE-43B5-4E87-9995-D5C0F38B23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Your Becker Team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19FEB9B2-1B58-40EC-8BDE-B0218AE9698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389692" y="5572028"/>
            <a:ext cx="5157787" cy="823912"/>
          </a:xfrm>
        </p:spPr>
        <p:txBody>
          <a:bodyPr>
            <a:noAutofit/>
          </a:bodyPr>
          <a:lstStyle/>
          <a:p>
            <a:r>
              <a:rPr lang="en-US" sz="1800" b="0" dirty="0"/>
              <a:t>Nicholas G. Matthews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800" b="0" dirty="0">
                <a:solidFill>
                  <a:schemeClr val="tx2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nmatthews@beckerlawyers.com</a:t>
            </a:r>
            <a:br>
              <a:rPr lang="en-US" sz="1800" b="0" dirty="0">
                <a:solidFill>
                  <a:schemeClr val="tx2"/>
                </a:solidFill>
              </a:rPr>
            </a:br>
            <a:r>
              <a:rPr lang="en-US" sz="1800" b="0" dirty="0"/>
              <a:t>954.985.4135</a:t>
            </a:r>
          </a:p>
        </p:txBody>
      </p:sp>
      <p:pic>
        <p:nvPicPr>
          <p:cNvPr id="7" name="Content Placeholder 6" descr="A person wearing a suit and tie&#10;&#10;Description automatically generated with medium confidence">
            <a:extLst>
              <a:ext uri="{FF2B5EF4-FFF2-40B4-BE49-F238E27FC236}">
                <a16:creationId xmlns:a16="http://schemas.microsoft.com/office/drawing/2014/main" id="{855D386F-42DD-4ED9-A488-E8E5F960A0C4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9692" y="1690688"/>
            <a:ext cx="4077029" cy="3684588"/>
          </a:xfrm>
        </p:spPr>
      </p:pic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0F898DE1-9CBF-4E55-BFAC-630B6B8DE44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622642" y="5572028"/>
            <a:ext cx="5183188" cy="823912"/>
          </a:xfrm>
        </p:spPr>
        <p:txBody>
          <a:bodyPr>
            <a:noAutofit/>
          </a:bodyPr>
          <a:lstStyle/>
          <a:p>
            <a:r>
              <a:rPr lang="en-US" sz="1800" b="0" dirty="0"/>
              <a:t>Ellyn S. Bogdanoff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800" b="0" dirty="0">
                <a:solidFill>
                  <a:schemeClr val="tx2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ebogdanoff@beckerlawyers.com</a:t>
            </a:r>
            <a:br>
              <a:rPr lang="en-US" sz="1800" b="0" dirty="0">
                <a:solidFill>
                  <a:schemeClr val="tx2"/>
                </a:solidFill>
              </a:rPr>
            </a:br>
            <a:r>
              <a:rPr lang="en-US" sz="1800" b="0" dirty="0"/>
              <a:t>954.364.6005</a:t>
            </a:r>
          </a:p>
        </p:txBody>
      </p:sp>
      <p:pic>
        <p:nvPicPr>
          <p:cNvPr id="9" name="Content Placeholder 8" descr="A person smiling for the camera&#10;&#10;Description automatically generated with medium confidence">
            <a:extLst>
              <a:ext uri="{FF2B5EF4-FFF2-40B4-BE49-F238E27FC236}">
                <a16:creationId xmlns:a16="http://schemas.microsoft.com/office/drawing/2014/main" id="{1F196733-A9BD-4234-AE88-F91996C5A076}"/>
              </a:ext>
            </a:extLst>
          </p:cNvPr>
          <p:cNvPicPr>
            <a:picLocks noGrp="1" noChangeAspect="1"/>
          </p:cNvPicPr>
          <p:nvPr>
            <p:ph sz="quarter" idx="4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22642" y="1690688"/>
            <a:ext cx="4077029" cy="3684588"/>
          </a:xfrm>
        </p:spPr>
      </p:pic>
    </p:spTree>
    <p:extLst>
      <p:ext uri="{BB962C8B-B14F-4D97-AF65-F5344CB8AC3E}">
        <p14:creationId xmlns:p14="http://schemas.microsoft.com/office/powerpoint/2010/main" val="3013104420"/>
      </p:ext>
    </p:extLst>
  </p:cSld>
  <p:clrMapOvr>
    <a:masterClrMapping/>
  </p:clrMapOvr>
</p:sld>
</file>

<file path=ppt/theme/theme1.xml><?xml version="1.0" encoding="utf-8"?>
<a:theme xmlns:a="http://schemas.openxmlformats.org/drawingml/2006/main" name="Becker 12.07.2021">
  <a:themeElements>
    <a:clrScheme name="Becker">
      <a:dk1>
        <a:sysClr val="windowText" lastClr="000000"/>
      </a:dk1>
      <a:lt1>
        <a:sysClr val="window" lastClr="FFFFFF"/>
      </a:lt1>
      <a:dk2>
        <a:srgbClr val="9E007E"/>
      </a:dk2>
      <a:lt2>
        <a:srgbClr val="EAE5EB"/>
      </a:lt2>
      <a:accent1>
        <a:srgbClr val="9E007E"/>
      </a:accent1>
      <a:accent2>
        <a:srgbClr val="6A2A5B"/>
      </a:accent2>
      <a:accent3>
        <a:srgbClr val="131E29"/>
      </a:accent3>
      <a:accent4>
        <a:srgbClr val="425563"/>
      </a:accent4>
      <a:accent5>
        <a:srgbClr val="A4BCC2"/>
      </a:accent5>
      <a:accent6>
        <a:srgbClr val="D9E1E2"/>
      </a:accent6>
      <a:hlink>
        <a:srgbClr val="0066FF"/>
      </a:hlink>
      <a:folHlink>
        <a:srgbClr val="666699"/>
      </a:folHlink>
    </a:clrScheme>
    <a:fontScheme name="Becker Presentation">
      <a:majorFont>
        <a:latin typeface="Nunito Sans Black"/>
        <a:ea typeface=""/>
        <a:cs typeface=""/>
      </a:majorFont>
      <a:minorFont>
        <a:latin typeface="Nunito Sans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ecker 12.07.2021" id="{EC8CDBCF-E86D-4D29-8F4F-997DE254C537}" vid="{553BCD55-32AD-4338-A44C-41DACCD67948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2EB7BA96E061C54F9572B38F3DA10F93" ma:contentTypeVersion="12" ma:contentTypeDescription="Create a new document." ma:contentTypeScope="" ma:versionID="bf264000a2dc7f3a39aab26fbb345258">
  <xsd:schema xmlns:xsd="http://www.w3.org/2001/XMLSchema" xmlns:xs="http://www.w3.org/2001/XMLSchema" xmlns:p="http://schemas.microsoft.com/office/2006/metadata/properties" xmlns:ns3="4d115bf8-d3ad-492c-bcfc-972d9ee60de7" xmlns:ns4="e53bcc06-5f8b-4f18-bae6-73b86d6d34fc" targetNamespace="http://schemas.microsoft.com/office/2006/metadata/properties" ma:root="true" ma:fieldsID="e21df53a634bf9b940ccc5bc79c519f9" ns3:_="" ns4:_="">
    <xsd:import namespace="4d115bf8-d3ad-492c-bcfc-972d9ee60de7"/>
    <xsd:import namespace="e53bcc06-5f8b-4f18-bae6-73b86d6d34fc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KeyPoints" minOccurs="0"/>
                <xsd:element ref="ns3:MediaServiceKeyPoints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DateTaken" minOccurs="0"/>
                <xsd:element ref="ns4:SharedWithUsers" minOccurs="0"/>
                <xsd:element ref="ns4:SharedWithDetails" minOccurs="0"/>
                <xsd:element ref="ns4:SharingHintHash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d115bf8-d3ad-492c-bcfc-972d9ee60de7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6" nillable="true" ma:displayName="MediaServiceDateTaken" ma:hidden="true" ma:internalName="MediaServiceDateTake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53bcc06-5f8b-4f18-bae6-73b86d6d34fc" elementFormDefault="qualified">
    <xsd:import namespace="http://schemas.microsoft.com/office/2006/documentManagement/types"/>
    <xsd:import namespace="http://schemas.microsoft.com/office/infopath/2007/PartnerControls"/>
    <xsd:element name="SharedWithUsers" ma:index="17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8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9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4AEB4A07-8673-4885-A288-13460A79BE75}">
  <ds:schemaRefs>
    <ds:schemaRef ds:uri="http://www.w3.org/XML/1998/namespace"/>
    <ds:schemaRef ds:uri="http://schemas.microsoft.com/office/2006/metadata/properties"/>
    <ds:schemaRef ds:uri="http://schemas.microsoft.com/office/infopath/2007/PartnerControls"/>
    <ds:schemaRef ds:uri="http://purl.org/dc/dcmitype/"/>
    <ds:schemaRef ds:uri="http://purl.org/dc/elements/1.1/"/>
    <ds:schemaRef ds:uri="http://schemas.microsoft.com/office/2006/documentManagement/types"/>
    <ds:schemaRef ds:uri="http://purl.org/dc/terms/"/>
    <ds:schemaRef ds:uri="http://schemas.openxmlformats.org/package/2006/metadata/core-properties"/>
    <ds:schemaRef ds:uri="e53bcc06-5f8b-4f18-bae6-73b86d6d34fc"/>
    <ds:schemaRef ds:uri="4d115bf8-d3ad-492c-bcfc-972d9ee60de7"/>
  </ds:schemaRefs>
</ds:datastoreItem>
</file>

<file path=customXml/itemProps2.xml><?xml version="1.0" encoding="utf-8"?>
<ds:datastoreItem xmlns:ds="http://schemas.openxmlformats.org/officeDocument/2006/customXml" ds:itemID="{0825BF5B-145D-43ED-AFCA-D88F9D001B9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4d115bf8-d3ad-492c-bcfc-972d9ee60de7"/>
    <ds:schemaRef ds:uri="e53bcc06-5f8b-4f18-bae6-73b86d6d34fc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4B0884BE-799C-4338-8598-6401C4E949B1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Default Theme</Template>
  <TotalTime>0</TotalTime>
  <Words>436</Words>
  <Application>Microsoft Office PowerPoint</Application>
  <PresentationFormat>Widescreen</PresentationFormat>
  <Paragraphs>46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3" baseType="lpstr">
      <vt:lpstr>Arial</vt:lpstr>
      <vt:lpstr>Calibri</vt:lpstr>
      <vt:lpstr>Nunito Sans Black</vt:lpstr>
      <vt:lpstr>Nunito Sans Light</vt:lpstr>
      <vt:lpstr>Wingdings</vt:lpstr>
      <vt:lpstr>Becker 12.07.2021</vt:lpstr>
      <vt:lpstr>Becker Legislative Update and Roadmap</vt:lpstr>
      <vt:lpstr>Background</vt:lpstr>
      <vt:lpstr>CEPD Priorities</vt:lpstr>
      <vt:lpstr>Getting Access to the Resilient Florida Program Matters</vt:lpstr>
      <vt:lpstr>New Projects</vt:lpstr>
      <vt:lpstr>Discussion</vt:lpstr>
      <vt:lpstr>Your Becker Team</vt:lpstr>
    </vt:vector>
  </TitlesOfParts>
  <Company>Becker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Becker – PCA Legislative Update</dc:title>
  <dc:creator>Pershad, Nadiya</dc:creator>
  <cp:lastModifiedBy>CEPD Admin</cp:lastModifiedBy>
  <cp:revision>3</cp:revision>
  <dcterms:created xsi:type="dcterms:W3CDTF">2022-06-08T16:08:01Z</dcterms:created>
  <dcterms:modified xsi:type="dcterms:W3CDTF">2022-06-24T14:12:44Z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0x0101002EB7BA96E061C54F9572B38F3DA10F93</vt:lpwstr>
  </property>
  <property fmtid="{D5CDD505-2E9C-101B-9397-08002B2CF9AE}" pid="3" name="_AdHocReviewCycleID">
    <vt:i4>899485886</vt:i4>
  </property>
  <property fmtid="{D5CDD505-2E9C-101B-9397-08002B2CF9AE}" pid="4" name="_NewReviewCycle">
    <vt:lpwstr/>
  </property>
  <property fmtid="{D5CDD505-2E9C-101B-9397-08002B2CF9AE}" pid="5" name="_EmailSubject">
    <vt:lpwstr>Our lobbyists  --- Grant Strategy</vt:lpwstr>
  </property>
  <property fmtid="{D5CDD505-2E9C-101B-9397-08002B2CF9AE}" pid="6" name="_AuthorEmail">
    <vt:lpwstr>nmatthews@beckerlawyers.com</vt:lpwstr>
  </property>
  <property fmtid="{D5CDD505-2E9C-101B-9397-08002B2CF9AE}" pid="7" name="_AuthorEmailDisplayName">
    <vt:lpwstr>Matthews, Nick</vt:lpwstr>
  </property>
  <property fmtid="{D5CDD505-2E9C-101B-9397-08002B2CF9AE}" pid="8" name="_PreviousAdHocReviewCycleID">
    <vt:i4>793379877</vt:i4>
  </property>
</Properties>
</file>