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05" r:id="rId6"/>
    <p:sldMasterId id="2147483696" r:id="rId7"/>
    <p:sldMasterId id="2147483680" r:id="rId8"/>
    <p:sldMasterId id="2147483689" r:id="rId9"/>
  </p:sldMasterIdLst>
  <p:notesMasterIdLst>
    <p:notesMasterId r:id="rId15"/>
  </p:notesMasterIdLst>
  <p:handoutMasterIdLst>
    <p:handoutMasterId r:id="rId16"/>
  </p:handoutMasterIdLst>
  <p:sldIdLst>
    <p:sldId id="312" r:id="rId10"/>
    <p:sldId id="325" r:id="rId11"/>
    <p:sldId id="7657" r:id="rId12"/>
    <p:sldId id="768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FB448A-9EAA-49F0-BD29-F58ABF6C3779}">
          <p14:sldIdLst>
            <p14:sldId id="312"/>
            <p14:sldId id="325"/>
            <p14:sldId id="7657"/>
            <p14:sldId id="768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ley, Jenny" initials="RJ" lastIdx="31" clrIdx="0">
    <p:extLst>
      <p:ext uri="{19B8F6BF-5375-455C-9EA6-DF929625EA0E}">
        <p15:presenceInfo xmlns:p15="http://schemas.microsoft.com/office/powerpoint/2012/main" userId="S::Jenny.Riley@aptim.com::4a208f8f-1663-4a54-9bd7-e2495e076194" providerId="AD"/>
      </p:ext>
    </p:extLst>
  </p:cmAuthor>
  <p:cmAuthor id="2" name="Popp, Marcia J" initials="PMJ" lastIdx="33" clrIdx="1">
    <p:extLst>
      <p:ext uri="{19B8F6BF-5375-455C-9EA6-DF929625EA0E}">
        <p15:presenceInfo xmlns:p15="http://schemas.microsoft.com/office/powerpoint/2012/main" userId="S::marcia.popp@aptim.com::f0295421-d505-4fae-8fd4-148b70ef5eca" providerId="AD"/>
      </p:ext>
    </p:extLst>
  </p:cmAuthor>
  <p:cmAuthor id="3" name="Fallon, Mark" initials="FM" lastIdx="2" clrIdx="2">
    <p:extLst>
      <p:ext uri="{19B8F6BF-5375-455C-9EA6-DF929625EA0E}">
        <p15:presenceInfo xmlns:p15="http://schemas.microsoft.com/office/powerpoint/2012/main" userId="S::Mark.Fallon@aptim.com::edd52ed8-4d43-4bab-9a0f-11097cffee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  <a:srgbClr val="FF8200"/>
    <a:srgbClr val="D0CFCD"/>
    <a:srgbClr val="5B6670"/>
    <a:srgbClr val="F2F2F2"/>
    <a:srgbClr val="76BC21"/>
    <a:srgbClr val="3D7CC9"/>
    <a:srgbClr val="FFB71B"/>
    <a:srgbClr val="00A19B"/>
    <a:srgbClr val="B4A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57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>
        <p:guide orient="horz" pos="2160"/>
        <p:guide pos="3840"/>
        <p:guide orient="horz" pos="1008"/>
        <p:guide orient="horz" pos="936"/>
        <p:guide pos="3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887BC0-ADB5-4B81-B02F-820E2E5B95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0D984-227C-442A-9F83-F398BC1A2F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824D5-AD67-4342-96EE-A3A23EF8B1E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8F81-4524-4356-BFF1-BD7638A8B0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2B79E-1AC4-4E8F-9FB9-F38DD69A6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C0B99-02D1-4742-948F-4943F46F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0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B21BB-223F-430F-A231-49E68B00CA42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359D-71ED-4462-B172-04B06339E6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5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359D-71ED-4462-B172-04B06339E6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359D-71ED-4462-B172-04B06339E6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0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359D-71ED-4462-B172-04B06339E6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1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359D-71ED-4462-B172-04B06339E6A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2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8AB8F5-1EFF-4930-A384-95E4C5E725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541327" cy="6448137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522EE2-DAF9-442F-A292-BBCF66B6F5B1}"/>
              </a:ext>
            </a:extLst>
          </p:cNvPr>
          <p:cNvSpPr txBox="1"/>
          <p:nvPr userDrawn="1"/>
        </p:nvSpPr>
        <p:spPr>
          <a:xfrm>
            <a:off x="8534400" y="-1"/>
            <a:ext cx="3657600" cy="6448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82880" rIns="594360" bIns="182880" rtlCol="0" anchor="ctr" anchorCtr="0"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AGENDA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000" b="0" dirty="0">
                <a:solidFill>
                  <a:schemeClr val="tx2"/>
                </a:solidFill>
              </a:rPr>
              <a:t>Text here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000" b="0" dirty="0">
                <a:solidFill>
                  <a:schemeClr val="tx2"/>
                </a:solidFill>
              </a:rPr>
              <a:t>Text here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000" b="0" dirty="0">
                <a:solidFill>
                  <a:schemeClr val="tx2"/>
                </a:solidFill>
              </a:rPr>
              <a:t>Text here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000" b="0" dirty="0">
                <a:solidFill>
                  <a:schemeClr val="tx2"/>
                </a:solidFill>
              </a:rPr>
              <a:t>Text here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000" b="0" dirty="0">
                <a:solidFill>
                  <a:schemeClr val="tx2"/>
                </a:solidFill>
              </a:rPr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E8755F-B572-4647-8FE6-A674B72FBB90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66C1BD-DF18-4F83-9D42-4EAF942E3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8263" y="5135097"/>
            <a:ext cx="3245306" cy="249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1301F-9098-49CA-8647-29EAC45C77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3698" y="1119187"/>
            <a:ext cx="3352980" cy="34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0DFB2D-131C-4D60-B52E-55AB778F7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8263" y="5132130"/>
            <a:ext cx="3245306" cy="25191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04C96AF-476F-4B62-AD18-D2F04FB38B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698" y="1119187"/>
            <a:ext cx="3352980" cy="34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09D7-B88A-4496-BE72-61885EA2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54" y="417472"/>
            <a:ext cx="5998937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D96BD-8C51-4B65-8380-3C95998F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84952-A4A6-40FC-88A9-0D82E3CE8C84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FBE13-B28F-48A5-9B0D-FDE144BF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475" algn="l"/>
              </a:tabLs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Confidential. Not to be copied, distributed, or reproduced without prior approval. © 2022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0D286-CC43-411B-A37F-9F9CE40F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2F1BD-BD49-47BB-9861-EAA8DE0D322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F78B9-760F-4E3F-AE3B-7B3A83374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68360"/>
            <a:ext cx="6694488" cy="4903839"/>
          </a:xfrm>
          <a:solidFill>
            <a:schemeClr val="bg1">
              <a:lumMod val="95000"/>
            </a:schemeClr>
          </a:solidFill>
        </p:spPr>
        <p:txBody>
          <a:bodyPr lIns="594360" tIns="182880" rIns="182880" bIns="182880"/>
          <a:lstStyle>
            <a:lvl1pPr>
              <a:lnSpc>
                <a:spcPct val="100000"/>
              </a:lnSpc>
              <a:defRPr sz="1600"/>
            </a:lvl1pPr>
            <a:lvl2pPr marL="519113" indent="-228600">
              <a:lnSpc>
                <a:spcPct val="100000"/>
              </a:lnSpc>
              <a:spcBef>
                <a:spcPts val="500"/>
              </a:spcBef>
              <a:defRPr sz="1400"/>
            </a:lvl2pPr>
            <a:lvl3pPr>
              <a:lnSpc>
                <a:spcPct val="100000"/>
              </a:lnSpc>
              <a:spcBef>
                <a:spcPts val="500"/>
              </a:spcBef>
              <a:defRPr sz="1200"/>
            </a:lvl3pPr>
            <a:lvl4pPr>
              <a:lnSpc>
                <a:spcPct val="100000"/>
              </a:lnSpc>
              <a:spcBef>
                <a:spcPts val="500"/>
              </a:spcBef>
              <a:defRPr sz="1100"/>
            </a:lvl4pPr>
            <a:lvl5pPr>
              <a:lnSpc>
                <a:spcPct val="100000"/>
              </a:lnSpc>
              <a:spcBef>
                <a:spcPts val="5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693DCA-3463-45BF-91A6-AF14421C3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49" y="759544"/>
            <a:ext cx="11474449" cy="304800"/>
          </a:xfrm>
        </p:spPr>
        <p:txBody>
          <a:bodyPr lIns="182880" rIns="18288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161C75-B627-4AE3-8298-C21F92B053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4488" y="1268413"/>
            <a:ext cx="5486400" cy="49037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BCE5-FEDB-4ADA-A8BF-7380D818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54" y="368308"/>
            <a:ext cx="5998937" cy="365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0493A-6935-4C61-8ED3-8F9EBA5D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24302-B152-4957-9080-65644A2BF4DD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8653A-26CD-40AC-9EEF-2A3AE792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475" algn="l"/>
              </a:tabLs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Confidential. Not to be copied, distributed, or reproduced without prior approval. © 2022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8E94B-4EEB-4C0D-9773-BAFCFEF4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2F1BD-BD49-47BB-9861-EAA8DE0D322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C8536-F05D-48FF-8F9D-F155CABFC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6400" y="1248696"/>
            <a:ext cx="6705600" cy="4923503"/>
          </a:xfrm>
          <a:solidFill>
            <a:schemeClr val="bg1">
              <a:lumMod val="95000"/>
            </a:schemeClr>
          </a:solidFill>
        </p:spPr>
        <p:txBody>
          <a:bodyPr lIns="182880" tIns="182880" rIns="59436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7BD03B-C46A-4234-BF1F-698DB54EBA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50" y="759544"/>
            <a:ext cx="11169650" cy="304800"/>
          </a:xfrm>
        </p:spPr>
        <p:txBody>
          <a:bodyPr lIns="182880" rIns="18288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7CDF378-1798-4172-91D0-14448E9ACA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249363"/>
            <a:ext cx="5486400" cy="492283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60DEE9-295E-44A3-86DB-0A0E3202F06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7BB67-82B4-4678-8304-9BE38F8D93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716" y="2150920"/>
            <a:ext cx="4783283" cy="3034146"/>
          </a:xfrm>
          <a:solidFill>
            <a:schemeClr val="bg1">
              <a:alpha val="0"/>
            </a:schemeClr>
          </a:solidFill>
        </p:spPr>
        <p:txBody>
          <a:bodyPr lIns="182880" tIns="182880" rIns="457200" bIns="18288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10824-D1CC-4CAF-A5B4-623AEF4F9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317" y="3965649"/>
            <a:ext cx="4023639" cy="8972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E6E08-818B-4456-890F-9708DC3F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EFA1E-1604-470A-B3DC-EC33EBC2F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657" y="6479381"/>
            <a:ext cx="349435" cy="3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B235-984E-4931-B807-B8E45C79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4E211-9CD1-4286-A319-924CB255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395E-3E88-42A8-96DE-67B77E380304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D4ABE-4D6C-47A5-9194-CFD0035A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BF235-DBEA-4370-8C9C-965C61DC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D1DA76-D2B8-4431-94FC-5A9E52EECE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2000" cy="6858000"/>
          </a:xfr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7BB67-82B4-4678-8304-9BE38F8D93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8716" y="2150920"/>
            <a:ext cx="4783283" cy="3034146"/>
          </a:xfrm>
          <a:solidFill>
            <a:schemeClr val="bg1">
              <a:alpha val="70000"/>
            </a:schemeClr>
          </a:solidFill>
        </p:spPr>
        <p:txBody>
          <a:bodyPr lIns="182880" tIns="182880" rIns="457200" bIns="182880" anchor="t" anchorCtr="0">
            <a:noAutofit/>
          </a:bodyPr>
          <a:lstStyle>
            <a:lvl1pPr algn="l">
              <a:defRPr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10824-D1CC-4CAF-A5B4-623AEF4F9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317" y="3965649"/>
            <a:ext cx="4023639" cy="8972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E6E08-818B-4456-890F-9708DC3F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031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93DCAAAF-5651-4E4D-A972-EEB7604DB03B}"/>
              </a:ext>
            </a:extLst>
          </p:cNvPr>
          <p:cNvSpPr/>
          <p:nvPr userDrawn="1"/>
        </p:nvSpPr>
        <p:spPr>
          <a:xfrm>
            <a:off x="6089072" y="4891256"/>
            <a:ext cx="834737" cy="252221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6985">
            <a:solidFill>
              <a:srgbClr val="A4A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0D64E51-EA2C-4921-9E92-66687AE5E21D}"/>
              </a:ext>
            </a:extLst>
          </p:cNvPr>
          <p:cNvSpPr/>
          <p:nvPr userDrawn="1"/>
        </p:nvSpPr>
        <p:spPr>
          <a:xfrm>
            <a:off x="11357263" y="3072847"/>
            <a:ext cx="834737" cy="252221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6985">
            <a:solidFill>
              <a:srgbClr val="A4A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D1DA76-D2B8-4431-94FC-5A9E52EECE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472430" cy="6858000"/>
          </a:xfr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7BB67-82B4-4678-8304-9BE38F8D93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3473" y="2150920"/>
            <a:ext cx="4657484" cy="2213262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t" anchorCtr="0">
            <a:noAutofit/>
          </a:bodyPr>
          <a:lstStyle>
            <a:lvl1pPr algn="l"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10824-D1CC-4CAF-A5B4-623AEF4F9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682" y="4744967"/>
            <a:ext cx="3761510" cy="8972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E6E08-818B-4456-890F-9708DC3F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922" y="6397914"/>
            <a:ext cx="577734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E3892-64BA-4E2C-A340-56CBDCD8F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71" t="-5715" r="-4047" b="-4763"/>
          <a:stretch/>
        </p:blipFill>
        <p:spPr>
          <a:xfrm>
            <a:off x="10681552" y="555669"/>
            <a:ext cx="979405" cy="100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4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D1DA76-D2B8-4431-94FC-5A9E52EECE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623456"/>
            <a:ext cx="7003473" cy="5496790"/>
          </a:xfr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7BB67-82B4-4678-8304-9BE38F8D93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3472" y="2150920"/>
            <a:ext cx="5188527" cy="3293916"/>
          </a:xfrm>
          <a:solidFill>
            <a:schemeClr val="bg1">
              <a:lumMod val="95000"/>
            </a:schemeClr>
          </a:solidFill>
        </p:spPr>
        <p:txBody>
          <a:bodyPr lIns="182880" tIns="182880" rIns="548640" bIns="182880" anchor="b" anchorCtr="0">
            <a:noAutofit/>
          </a:bodyPr>
          <a:lstStyle>
            <a:lvl1pPr algn="l">
              <a:defRPr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E6E08-818B-4456-890F-9708DC3F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922" y="6397914"/>
            <a:ext cx="577734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3BEBA8-4DB4-4796-B70F-BCE272726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7231" y="2251651"/>
            <a:ext cx="4348242" cy="1317625"/>
          </a:xfrm>
        </p:spPr>
        <p:txBody>
          <a:bodyPr/>
          <a:lstStyle>
            <a:lvl1pPr marL="0" indent="0">
              <a:buFontTx/>
              <a:buNone/>
              <a:defRPr sz="1600" b="0" i="1" spc="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i="1"/>
              <a:t>“Quote text”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7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D1DA76-D2B8-4431-94FC-5A9E52EECE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25158" y="0"/>
            <a:ext cx="6766842" cy="6400799"/>
          </a:xfr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48F77-0ED6-4926-8103-5C68AFB37DE3}"/>
              </a:ext>
            </a:extLst>
          </p:cNvPr>
          <p:cNvSpPr/>
          <p:nvPr userDrawn="1"/>
        </p:nvSpPr>
        <p:spPr>
          <a:xfrm>
            <a:off x="1" y="6400800"/>
            <a:ext cx="12191999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1E9C80-B2C1-4F1E-9693-9145CC5D5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657" y="6479381"/>
            <a:ext cx="349435" cy="30241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C1A344E-F445-4050-9835-73406DF00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8138"/>
            <a:ext cx="1912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52FD28-1C34-49DC-9EE0-FD9F9915C82F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43108E7-1B61-4D3F-9AD6-48B16BBB3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4505" y="6448138"/>
            <a:ext cx="662299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379A8B0-1CDB-4600-B56A-E521BEDE6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81" y="6448138"/>
            <a:ext cx="30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15AF3A-F71E-4583-9B39-4A7574B41E4D}"/>
              </a:ext>
            </a:extLst>
          </p:cNvPr>
          <p:cNvCxnSpPr/>
          <p:nvPr userDrawn="1"/>
        </p:nvCxnSpPr>
        <p:spPr>
          <a:xfrm flipH="1" flipV="1">
            <a:off x="722787" y="6556463"/>
            <a:ext cx="769" cy="14847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29C4443A-B7E4-46B6-B431-CBF58D761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50721"/>
            <a:ext cx="4648197" cy="594360"/>
          </a:xfrm>
          <a:solidFill>
            <a:schemeClr val="bg1">
              <a:lumMod val="95000"/>
            </a:schemeClr>
          </a:solidFill>
        </p:spPr>
        <p:txBody>
          <a:bodyPr lIns="594360" tIns="0" rIns="0" bIns="0"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E4C03F-B49C-4B83-8EFD-DA8EE57872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449895"/>
            <a:ext cx="4648197" cy="4752941"/>
          </a:xfrm>
          <a:solidFill>
            <a:schemeClr val="bg1">
              <a:lumMod val="95000"/>
            </a:schemeClr>
          </a:solidFill>
        </p:spPr>
        <p:txBody>
          <a:bodyPr lIns="59436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84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B235-984E-4931-B807-B8E45C79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4E211-9CD1-4286-A319-924CB255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395E-3E88-42A8-96DE-67B77E380304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D4ABE-4D6C-47A5-9194-CFD0035A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BF235-DBEA-4370-8C9C-965C61DC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431CDB-5BAA-425A-B781-17F7A2AEB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82" y="1153391"/>
            <a:ext cx="11007354" cy="5029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57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nature, cloud, spring&#10;&#10;Description automatically generated">
            <a:extLst>
              <a:ext uri="{FF2B5EF4-FFF2-40B4-BE49-F238E27FC236}">
                <a16:creationId xmlns:a16="http://schemas.microsoft.com/office/drawing/2014/main" id="{ABBCC62A-82FF-46FB-95FE-6E8357AA1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7BB67-82B4-4678-8304-9BE38F8D93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846" y="3054846"/>
            <a:ext cx="11481284" cy="1300594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10824-D1CC-4CAF-A5B4-623AEF4F9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846" y="4355440"/>
            <a:ext cx="4023639" cy="8972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E6E08-818B-4456-890F-9708DC3F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cxnSp>
        <p:nvCxnSpPr>
          <p:cNvPr id="9" name="Conector recto 17">
            <a:extLst>
              <a:ext uri="{FF2B5EF4-FFF2-40B4-BE49-F238E27FC236}">
                <a16:creationId xmlns:a16="http://schemas.microsoft.com/office/drawing/2014/main" id="{D9D1DA28-FE10-48B6-BCA7-A97B19CF4F9B}"/>
              </a:ext>
            </a:extLst>
          </p:cNvPr>
          <p:cNvCxnSpPr>
            <a:cxnSpLocks/>
          </p:cNvCxnSpPr>
          <p:nvPr userDrawn="1"/>
        </p:nvCxnSpPr>
        <p:spPr>
          <a:xfrm>
            <a:off x="365846" y="4687074"/>
            <a:ext cx="368095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20">
            <a:extLst>
              <a:ext uri="{FF2B5EF4-FFF2-40B4-BE49-F238E27FC236}">
                <a16:creationId xmlns:a16="http://schemas.microsoft.com/office/drawing/2014/main" id="{3575B4D4-AE3A-4B70-8C02-3DF3F51DA836}"/>
              </a:ext>
            </a:extLst>
          </p:cNvPr>
          <p:cNvCxnSpPr>
            <a:cxnSpLocks/>
          </p:cNvCxnSpPr>
          <p:nvPr userDrawn="1"/>
        </p:nvCxnSpPr>
        <p:spPr>
          <a:xfrm>
            <a:off x="365846" y="2861079"/>
            <a:ext cx="169772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2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81" y="1143000"/>
            <a:ext cx="5029200" cy="5029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121" y="1143000"/>
            <a:ext cx="5029200" cy="5029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447363-8D00-4628-AA8C-3C81679BC447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09D7-B88A-4496-BE72-61885EA2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D96BD-8C51-4B65-8380-3C95998F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4952-A4A6-40FC-88A9-0D82E3CE8C84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FBE13-B28F-48A5-9B0D-FDE144BF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0D286-CC43-411B-A37F-9F9CE40F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F78B9-760F-4E3F-AE3B-7B3A83374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43000"/>
            <a:ext cx="5638881" cy="5029200"/>
          </a:xfrm>
          <a:solidFill>
            <a:schemeClr val="bg1">
              <a:lumMod val="95000"/>
            </a:schemeClr>
          </a:solidFill>
        </p:spPr>
        <p:txBody>
          <a:bodyPr lIns="59436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BC976F-CE4E-45CE-ACD5-0AA03EE1A7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3119" y="1143000"/>
            <a:ext cx="5029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9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BCE5-FEDB-4ADA-A8BF-7380D818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0493A-6935-4C61-8ED3-8F9EBA5D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4302-B152-4957-9080-65644A2BF4DD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8653A-26CD-40AC-9EEF-2A3AE792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8E94B-4EEB-4C0D-9773-BAFCFEF4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EC6450-A64A-487F-BF5A-EB1B8922F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143000"/>
            <a:ext cx="5029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C8536-F05D-48FF-8F9D-F155CABFC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3202" y="1143000"/>
            <a:ext cx="5638797" cy="5029200"/>
          </a:xfrm>
          <a:solidFill>
            <a:schemeClr val="bg1">
              <a:lumMod val="95000"/>
            </a:schemeClr>
          </a:solidFill>
        </p:spPr>
        <p:txBody>
          <a:bodyPr lIns="182880" tIns="182880" rIns="59436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3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54" y="289652"/>
            <a:ext cx="5998937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C298CD-E410-4210-9BB7-8B3144CB0874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4B9E845-C38D-4D1E-999E-BA07C7E2134D}"/>
              </a:ext>
            </a:extLst>
          </p:cNvPr>
          <p:cNvSpPr/>
          <p:nvPr userDrawn="1"/>
        </p:nvSpPr>
        <p:spPr>
          <a:xfrm>
            <a:off x="0" y="5471406"/>
            <a:ext cx="12192000" cy="780650"/>
          </a:xfrm>
          <a:custGeom>
            <a:avLst/>
            <a:gdLst/>
            <a:ahLst/>
            <a:cxnLst/>
            <a:rect l="l" t="t" r="r" b="b"/>
            <a:pathLst>
              <a:path w="11297919" h="963929">
                <a:moveTo>
                  <a:pt x="11297297" y="0"/>
                </a:moveTo>
                <a:lnTo>
                  <a:pt x="0" y="0"/>
                </a:lnTo>
                <a:lnTo>
                  <a:pt x="0" y="963930"/>
                </a:lnTo>
                <a:lnTo>
                  <a:pt x="11297297" y="963930"/>
                </a:lnTo>
                <a:lnTo>
                  <a:pt x="11297297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01E6C1A3-EA0C-4ABB-AECF-6005D496CBCC}"/>
              </a:ext>
            </a:extLst>
          </p:cNvPr>
          <p:cNvSpPr txBox="1"/>
          <p:nvPr userDrawn="1"/>
        </p:nvSpPr>
        <p:spPr>
          <a:xfrm>
            <a:off x="4785730" y="5575091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7166D3B4-E3F0-4620-A7C9-A6C61CAC53B9}"/>
              </a:ext>
            </a:extLst>
          </p:cNvPr>
          <p:cNvSpPr txBox="1"/>
          <p:nvPr userDrawn="1"/>
        </p:nvSpPr>
        <p:spPr>
          <a:xfrm>
            <a:off x="9545908" y="5575091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24D0141-BF77-48C1-8C7C-AA1DAEECB30A}"/>
              </a:ext>
            </a:extLst>
          </p:cNvPr>
          <p:cNvSpPr/>
          <p:nvPr userDrawn="1"/>
        </p:nvSpPr>
        <p:spPr>
          <a:xfrm flipV="1">
            <a:off x="0" y="4957626"/>
            <a:ext cx="12192000" cy="363034"/>
          </a:xfrm>
          <a:custGeom>
            <a:avLst/>
            <a:gdLst/>
            <a:ahLst/>
            <a:cxnLst/>
            <a:rect l="l" t="t" r="r" b="b"/>
            <a:pathLst>
              <a:path w="8021955">
                <a:moveTo>
                  <a:pt x="0" y="0"/>
                </a:moveTo>
                <a:lnTo>
                  <a:pt x="8021777" y="0"/>
                </a:lnTo>
              </a:path>
            </a:pathLst>
          </a:custGeom>
          <a:ln w="6985">
            <a:solidFill>
              <a:srgbClr val="A4A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4">
            <a:extLst>
              <a:ext uri="{FF2B5EF4-FFF2-40B4-BE49-F238E27FC236}">
                <a16:creationId xmlns:a16="http://schemas.microsoft.com/office/drawing/2014/main" id="{76F51BAB-E410-418E-AC5D-54A509BE7C39}"/>
              </a:ext>
            </a:extLst>
          </p:cNvPr>
          <p:cNvSpPr txBox="1"/>
          <p:nvPr userDrawn="1"/>
        </p:nvSpPr>
        <p:spPr>
          <a:xfrm>
            <a:off x="7165820" y="5575091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CE050066-DE34-4D98-9E4B-76CA5A82FC44}"/>
              </a:ext>
            </a:extLst>
          </p:cNvPr>
          <p:cNvSpPr txBox="1"/>
          <p:nvPr userDrawn="1"/>
        </p:nvSpPr>
        <p:spPr>
          <a:xfrm>
            <a:off x="2405640" y="5575091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200" b="0" cap="none" spc="125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401FD00-FE5B-4950-AFED-6E1519F87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838" y="3575448"/>
            <a:ext cx="1303023" cy="174025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137C99B-E007-4C09-A152-E601DF10F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493" y="3575448"/>
            <a:ext cx="1305918" cy="174025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CF9CA63-749A-4A9A-95CA-0623BD505A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582" y="3575448"/>
            <a:ext cx="1305918" cy="1740259"/>
          </a:xfrm>
          <a:prstGeom prst="rect">
            <a:avLst/>
          </a:prstGeom>
        </p:spPr>
      </p:pic>
      <p:pic>
        <p:nvPicPr>
          <p:cNvPr id="15" name="Picture 1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3496219-A9B0-4BED-BA53-EB3E70F017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404" y="3575448"/>
            <a:ext cx="1305918" cy="1740259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E94502F5-8211-42A6-9355-4211C4959270}"/>
              </a:ext>
            </a:extLst>
          </p:cNvPr>
          <p:cNvSpPr/>
          <p:nvPr userDrawn="1"/>
        </p:nvSpPr>
        <p:spPr>
          <a:xfrm>
            <a:off x="0" y="2780159"/>
            <a:ext cx="12192000" cy="780650"/>
          </a:xfrm>
          <a:custGeom>
            <a:avLst/>
            <a:gdLst/>
            <a:ahLst/>
            <a:cxnLst/>
            <a:rect l="l" t="t" r="r" b="b"/>
            <a:pathLst>
              <a:path w="11297919" h="963929">
                <a:moveTo>
                  <a:pt x="11297297" y="0"/>
                </a:moveTo>
                <a:lnTo>
                  <a:pt x="0" y="0"/>
                </a:lnTo>
                <a:lnTo>
                  <a:pt x="0" y="963930"/>
                </a:lnTo>
                <a:lnTo>
                  <a:pt x="11297297" y="963930"/>
                </a:lnTo>
                <a:lnTo>
                  <a:pt x="11297297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23ABCF82-324A-4219-864A-6719B43640F8}"/>
              </a:ext>
            </a:extLst>
          </p:cNvPr>
          <p:cNvSpPr txBox="1"/>
          <p:nvPr userDrawn="1"/>
        </p:nvSpPr>
        <p:spPr>
          <a:xfrm>
            <a:off x="2710521" y="2883844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6A72060C-D152-4D3F-BA71-9EC88A37FEF4}"/>
              </a:ext>
            </a:extLst>
          </p:cNvPr>
          <p:cNvSpPr txBox="1"/>
          <p:nvPr userDrawn="1"/>
        </p:nvSpPr>
        <p:spPr>
          <a:xfrm>
            <a:off x="7521801" y="2883844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6AD6AF91-342E-4018-8097-862FF6BB50C8}"/>
              </a:ext>
            </a:extLst>
          </p:cNvPr>
          <p:cNvSpPr/>
          <p:nvPr userDrawn="1"/>
        </p:nvSpPr>
        <p:spPr>
          <a:xfrm flipV="1">
            <a:off x="0" y="2266379"/>
            <a:ext cx="12192000" cy="363034"/>
          </a:xfrm>
          <a:custGeom>
            <a:avLst/>
            <a:gdLst/>
            <a:ahLst/>
            <a:cxnLst/>
            <a:rect l="l" t="t" r="r" b="b"/>
            <a:pathLst>
              <a:path w="8021955">
                <a:moveTo>
                  <a:pt x="0" y="0"/>
                </a:moveTo>
                <a:lnTo>
                  <a:pt x="8021777" y="0"/>
                </a:lnTo>
              </a:path>
            </a:pathLst>
          </a:custGeom>
          <a:ln w="6985">
            <a:solidFill>
              <a:srgbClr val="A4A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4">
            <a:extLst>
              <a:ext uri="{FF2B5EF4-FFF2-40B4-BE49-F238E27FC236}">
                <a16:creationId xmlns:a16="http://schemas.microsoft.com/office/drawing/2014/main" id="{D354B812-D577-449F-A96D-5B94606BD858}"/>
              </a:ext>
            </a:extLst>
          </p:cNvPr>
          <p:cNvSpPr txBox="1"/>
          <p:nvPr userDrawn="1"/>
        </p:nvSpPr>
        <p:spPr>
          <a:xfrm>
            <a:off x="5116161" y="2883844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908F7127-8FB7-412A-AF45-6D15B3676263}"/>
              </a:ext>
            </a:extLst>
          </p:cNvPr>
          <p:cNvSpPr txBox="1"/>
          <p:nvPr userDrawn="1"/>
        </p:nvSpPr>
        <p:spPr>
          <a:xfrm>
            <a:off x="304881" y="2883844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200" b="0" cap="none" spc="125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007B618-8574-4C6B-9BD1-3E737978A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289" y="884201"/>
            <a:ext cx="1303023" cy="174025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7572732-521D-46D5-8BAE-A2799C890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202" y="884201"/>
            <a:ext cx="1305918" cy="1740259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A415CB3-E58B-42B6-9394-7737B8E21C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22" y="884201"/>
            <a:ext cx="1305918" cy="1740259"/>
          </a:xfrm>
          <a:prstGeom prst="rect">
            <a:avLst/>
          </a:prstGeom>
        </p:spPr>
      </p:pic>
      <p:pic>
        <p:nvPicPr>
          <p:cNvPr id="25" name="Picture 2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3A83137F-69D0-4E0B-BE95-D31A02A932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562" y="884201"/>
            <a:ext cx="1305918" cy="17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54" y="289652"/>
            <a:ext cx="5998937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D1C38F-F76E-4AB6-BB67-BDC6ECC48634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7DFE2C7-27B4-47D7-9F88-C50A1241EE61}"/>
              </a:ext>
            </a:extLst>
          </p:cNvPr>
          <p:cNvSpPr/>
          <p:nvPr userDrawn="1"/>
        </p:nvSpPr>
        <p:spPr>
          <a:xfrm>
            <a:off x="0" y="5471406"/>
            <a:ext cx="12192000" cy="780650"/>
          </a:xfrm>
          <a:custGeom>
            <a:avLst/>
            <a:gdLst/>
            <a:ahLst/>
            <a:cxnLst/>
            <a:rect l="l" t="t" r="r" b="b"/>
            <a:pathLst>
              <a:path w="11297919" h="963929">
                <a:moveTo>
                  <a:pt x="11297297" y="0"/>
                </a:moveTo>
                <a:lnTo>
                  <a:pt x="0" y="0"/>
                </a:lnTo>
                <a:lnTo>
                  <a:pt x="0" y="963930"/>
                </a:lnTo>
                <a:lnTo>
                  <a:pt x="11297297" y="963930"/>
                </a:lnTo>
                <a:lnTo>
                  <a:pt x="11297297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80F0A019-90EE-429D-8A55-C64CDE22761C}"/>
              </a:ext>
            </a:extLst>
          </p:cNvPr>
          <p:cNvSpPr txBox="1"/>
          <p:nvPr userDrawn="1"/>
        </p:nvSpPr>
        <p:spPr>
          <a:xfrm>
            <a:off x="4785730" y="5575091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826C4B54-8AAE-4A49-9A91-12BF96F70B98}"/>
              </a:ext>
            </a:extLst>
          </p:cNvPr>
          <p:cNvSpPr txBox="1"/>
          <p:nvPr userDrawn="1"/>
        </p:nvSpPr>
        <p:spPr>
          <a:xfrm>
            <a:off x="9545908" y="5575091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3BDAEB1-BFE1-4705-8F6A-716D32BF5187}"/>
              </a:ext>
            </a:extLst>
          </p:cNvPr>
          <p:cNvSpPr/>
          <p:nvPr userDrawn="1"/>
        </p:nvSpPr>
        <p:spPr>
          <a:xfrm flipV="1">
            <a:off x="0" y="4957626"/>
            <a:ext cx="12192000" cy="363034"/>
          </a:xfrm>
          <a:custGeom>
            <a:avLst/>
            <a:gdLst/>
            <a:ahLst/>
            <a:cxnLst/>
            <a:rect l="l" t="t" r="r" b="b"/>
            <a:pathLst>
              <a:path w="8021955">
                <a:moveTo>
                  <a:pt x="0" y="0"/>
                </a:moveTo>
                <a:lnTo>
                  <a:pt x="8021777" y="0"/>
                </a:lnTo>
              </a:path>
            </a:pathLst>
          </a:custGeom>
          <a:ln w="6985">
            <a:solidFill>
              <a:srgbClr val="A4A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4">
            <a:extLst>
              <a:ext uri="{FF2B5EF4-FFF2-40B4-BE49-F238E27FC236}">
                <a16:creationId xmlns:a16="http://schemas.microsoft.com/office/drawing/2014/main" id="{90898CE3-30AB-4016-A8A2-3E014190F75E}"/>
              </a:ext>
            </a:extLst>
          </p:cNvPr>
          <p:cNvSpPr txBox="1"/>
          <p:nvPr userDrawn="1"/>
        </p:nvSpPr>
        <p:spPr>
          <a:xfrm>
            <a:off x="7165820" y="5575091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F9CFA68B-25EB-42AC-90D4-D8DC549068F8}"/>
              </a:ext>
            </a:extLst>
          </p:cNvPr>
          <p:cNvSpPr txBox="1"/>
          <p:nvPr userDrawn="1"/>
        </p:nvSpPr>
        <p:spPr>
          <a:xfrm>
            <a:off x="2405640" y="5575091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200" b="0" cap="none" spc="125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BCD5B1C-B62B-4356-8246-2F009F43E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838" y="3575448"/>
            <a:ext cx="1303023" cy="174025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71D8A1E-1395-4FF3-9C6C-3CC906162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493" y="3575448"/>
            <a:ext cx="1305918" cy="174025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1723DE1-798A-4B95-A014-73E72E78D9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582" y="3575448"/>
            <a:ext cx="1305918" cy="1740259"/>
          </a:xfrm>
          <a:prstGeom prst="rect">
            <a:avLst/>
          </a:prstGeom>
        </p:spPr>
      </p:pic>
      <p:pic>
        <p:nvPicPr>
          <p:cNvPr id="15" name="Picture 1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F4CB6058-DD33-4052-AD4D-32C3CFCDDE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404" y="3575448"/>
            <a:ext cx="1305918" cy="1740259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2D475141-CE8D-4D71-84B1-D6A701849CE3}"/>
              </a:ext>
            </a:extLst>
          </p:cNvPr>
          <p:cNvSpPr/>
          <p:nvPr userDrawn="1"/>
        </p:nvSpPr>
        <p:spPr>
          <a:xfrm>
            <a:off x="0" y="2780159"/>
            <a:ext cx="12192000" cy="780650"/>
          </a:xfrm>
          <a:custGeom>
            <a:avLst/>
            <a:gdLst/>
            <a:ahLst/>
            <a:cxnLst/>
            <a:rect l="l" t="t" r="r" b="b"/>
            <a:pathLst>
              <a:path w="11297919" h="963929">
                <a:moveTo>
                  <a:pt x="11297297" y="0"/>
                </a:moveTo>
                <a:lnTo>
                  <a:pt x="0" y="0"/>
                </a:lnTo>
                <a:lnTo>
                  <a:pt x="0" y="963930"/>
                </a:lnTo>
                <a:lnTo>
                  <a:pt x="11297297" y="963930"/>
                </a:lnTo>
                <a:lnTo>
                  <a:pt x="11297297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E0EA6941-9EDF-45EE-9E9C-C5EEB1CAA94A}"/>
              </a:ext>
            </a:extLst>
          </p:cNvPr>
          <p:cNvSpPr txBox="1"/>
          <p:nvPr userDrawn="1"/>
        </p:nvSpPr>
        <p:spPr>
          <a:xfrm>
            <a:off x="2710521" y="2883844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900102C4-3978-4881-9B3B-A4CC7B2A897D}"/>
              </a:ext>
            </a:extLst>
          </p:cNvPr>
          <p:cNvSpPr txBox="1"/>
          <p:nvPr userDrawn="1"/>
        </p:nvSpPr>
        <p:spPr>
          <a:xfrm>
            <a:off x="7521801" y="2883844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5AC44F60-D3BB-498D-B3D9-E2B993D06914}"/>
              </a:ext>
            </a:extLst>
          </p:cNvPr>
          <p:cNvSpPr/>
          <p:nvPr userDrawn="1"/>
        </p:nvSpPr>
        <p:spPr>
          <a:xfrm flipV="1">
            <a:off x="0" y="2266379"/>
            <a:ext cx="12192000" cy="363034"/>
          </a:xfrm>
          <a:custGeom>
            <a:avLst/>
            <a:gdLst/>
            <a:ahLst/>
            <a:cxnLst/>
            <a:rect l="l" t="t" r="r" b="b"/>
            <a:pathLst>
              <a:path w="8021955">
                <a:moveTo>
                  <a:pt x="0" y="0"/>
                </a:moveTo>
                <a:lnTo>
                  <a:pt x="8021777" y="0"/>
                </a:lnTo>
              </a:path>
            </a:pathLst>
          </a:custGeom>
          <a:ln w="6985">
            <a:solidFill>
              <a:srgbClr val="A4A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4">
            <a:extLst>
              <a:ext uri="{FF2B5EF4-FFF2-40B4-BE49-F238E27FC236}">
                <a16:creationId xmlns:a16="http://schemas.microsoft.com/office/drawing/2014/main" id="{ECD9ECDF-7CFC-4A98-B548-6D80E7527457}"/>
              </a:ext>
            </a:extLst>
          </p:cNvPr>
          <p:cNvSpPr txBox="1"/>
          <p:nvPr userDrawn="1"/>
        </p:nvSpPr>
        <p:spPr>
          <a:xfrm>
            <a:off x="5116161" y="2883844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rgbClr val="5B6670"/>
              </a:solidFill>
              <a:latin typeface="Arial Narrow" panose="020B0606020202030204" pitchFamily="34" charset="0"/>
              <a:cs typeface="Roboto Condensed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200E058B-A332-45B1-A089-248301E84D9F}"/>
              </a:ext>
            </a:extLst>
          </p:cNvPr>
          <p:cNvSpPr txBox="1"/>
          <p:nvPr userDrawn="1"/>
        </p:nvSpPr>
        <p:spPr>
          <a:xfrm>
            <a:off x="304881" y="2883844"/>
            <a:ext cx="2286000" cy="42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" algn="ctr">
              <a:spcBef>
                <a:spcPts val="110"/>
              </a:spcBef>
            </a:pPr>
            <a:r>
              <a:rPr lang="en-US" sz="1400" b="1" cap="all" spc="125" dirty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125" dirty="0">
                <a:solidFill>
                  <a:srgbClr val="5B66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Title</a:t>
            </a:r>
            <a:endParaRPr lang="en-US" sz="1200" b="0" cap="none" spc="125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8438831-77BD-49D4-A274-65547F9BD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289" y="884201"/>
            <a:ext cx="1303023" cy="174025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974B63A-F2F7-475F-A935-C6ECEA1431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202" y="884201"/>
            <a:ext cx="1305918" cy="1740259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AA95B9D-3E0D-431D-A729-3FF5ED622A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22" y="884201"/>
            <a:ext cx="1305918" cy="1740259"/>
          </a:xfrm>
          <a:prstGeom prst="rect">
            <a:avLst/>
          </a:prstGeom>
        </p:spPr>
      </p:pic>
      <p:pic>
        <p:nvPicPr>
          <p:cNvPr id="25" name="Picture 2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16A2FC1-210C-40CC-AA36-7062763785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562" y="884201"/>
            <a:ext cx="1305918" cy="17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58BB-B8FA-4329-B50A-D0FD47EB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4F91A-542C-4FDA-A4E9-9C07103B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DDA-B7E6-43CF-9760-A6728BA5C11E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65CE6-0E39-4140-AA5D-B573AA17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327C9-CEA9-4D41-8A09-72A2E315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BD0C44-0C40-498E-86E8-723A613585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6F891-8196-409D-8D29-B5FE5A91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036" y="2016299"/>
            <a:ext cx="5998937" cy="2415540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7F338-9A6A-41E9-B3FE-49D09D75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5AC3-CFDF-4FDB-BC3A-FC457043A088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4D849-E435-40C2-ACED-B1934654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BEB6A-D596-4EF9-8A82-2ADDE3CE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D857F-661B-4EC4-AC1F-BBDE72DF2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657" y="6479381"/>
            <a:ext cx="349435" cy="3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B87A3A51-1C8A-4CE9-A453-876D83FDFBF3}"/>
              </a:ext>
            </a:extLst>
          </p:cNvPr>
          <p:cNvSpPr/>
          <p:nvPr userDrawn="1"/>
        </p:nvSpPr>
        <p:spPr>
          <a:xfrm>
            <a:off x="0" y="563238"/>
            <a:ext cx="12192000" cy="252221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6985">
            <a:solidFill>
              <a:srgbClr val="A4A0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400800"/>
            <a:ext cx="12191999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657" y="6479381"/>
            <a:ext cx="349435" cy="302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254" y="289652"/>
            <a:ext cx="5998937" cy="54864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0" rIns="18288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81" y="1111878"/>
            <a:ext cx="10969870" cy="5060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8138"/>
            <a:ext cx="1912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DD5AC3-CFDF-4FDB-BC3A-FC457043A088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4505" y="6448138"/>
            <a:ext cx="662299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81" y="6448138"/>
            <a:ext cx="30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722787" y="6556463"/>
            <a:ext cx="769" cy="14847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8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652" r:id="rId3"/>
    <p:sldLayoutId id="2147483677" r:id="rId4"/>
    <p:sldLayoutId id="2147483678" r:id="rId5"/>
    <p:sldLayoutId id="2147483654" r:id="rId6"/>
    <p:sldLayoutId id="2147483688" r:id="rId7"/>
    <p:sldLayoutId id="2147483694" r:id="rId8"/>
    <p:sldLayoutId id="2147483695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2575" indent="-282575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1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29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Black" panose="020B0A04020102020204" pitchFamily="34" charset="0"/>
        <a:buChar char="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B87A3A51-1C8A-4CE9-A453-876D83FDFBF3}"/>
              </a:ext>
            </a:extLst>
          </p:cNvPr>
          <p:cNvSpPr/>
          <p:nvPr userDrawn="1"/>
        </p:nvSpPr>
        <p:spPr>
          <a:xfrm>
            <a:off x="0" y="563238"/>
            <a:ext cx="12192000" cy="252221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6985">
            <a:solidFill>
              <a:srgbClr val="A4A09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6400800"/>
            <a:ext cx="12191999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657" y="6479381"/>
            <a:ext cx="349435" cy="302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254" y="289652"/>
            <a:ext cx="5998937" cy="54864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0" rIns="18288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81" y="1111878"/>
            <a:ext cx="10969870" cy="5060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8138"/>
            <a:ext cx="1912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D5AC3-CFDF-4FDB-BC3A-FC457043A088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4505" y="6448138"/>
            <a:ext cx="662299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475" algn="l"/>
              </a:tabLs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Confidential. Not to be copied, distributed, or reproduced without prior approval. © 2022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81" y="6448138"/>
            <a:ext cx="30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2F1BD-BD49-47BB-9861-EAA8DE0D322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722787" y="6556463"/>
            <a:ext cx="769" cy="14847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33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2575" indent="-282575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113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80000"/>
        <a:buFont typeface="Wingdings 3" panose="05040102010807070707" pitchFamily="18" charset="2"/>
        <a:buChar char="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2950" indent="-230188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 Black" panose="020B0A04020102020204" pitchFamily="34" charset="0"/>
        <a:buChar char="−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98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1999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657" y="6479381"/>
            <a:ext cx="349435" cy="302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254" y="289652"/>
            <a:ext cx="5998937" cy="54864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0" rIns="18288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81" y="1111878"/>
            <a:ext cx="10969870" cy="5060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8138"/>
            <a:ext cx="1912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DD5AC3-CFDF-4FDB-BC3A-FC457043A088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4505" y="6448138"/>
            <a:ext cx="662299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81" y="6448138"/>
            <a:ext cx="30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722787" y="6556463"/>
            <a:ext cx="769" cy="14847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2575" indent="-282575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1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29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Black" panose="020B0A04020102020204" pitchFamily="34" charset="0"/>
        <a:buChar char="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F0A86-353B-493D-8AA3-9934B21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2A698-7F24-466C-9555-5CE5F3B64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6825"/>
            <a:ext cx="10515600" cy="491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2CA1A-252E-45FA-92AF-8DB1FAC3A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7327" y="6397914"/>
            <a:ext cx="5777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9890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7" r:id="rId3"/>
    <p:sldLayoutId id="214748368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}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▪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F0A86-353B-493D-8AA3-9934B21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2A698-7F24-466C-9555-5CE5F3B64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6825"/>
            <a:ext cx="10515600" cy="491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2CA1A-252E-45FA-92AF-8DB1FAC3A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7327" y="6397914"/>
            <a:ext cx="5777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98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}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▪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0F75402-1B91-4C0A-94B4-65A6942401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9824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D62CBF-F1C1-453F-9183-DFB70A73F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0920"/>
            <a:ext cx="4783283" cy="3034146"/>
          </a:xfrm>
        </p:spPr>
        <p:txBody>
          <a:bodyPr/>
          <a:lstStyle/>
          <a:p>
            <a:pPr marL="227013"/>
            <a:r>
              <a:rPr lang="en-US" sz="2800" cap="all" spc="14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RESILIENCE, ADAPTATION &amp; RECOVERY STRATEGY &amp; IMPLEMENTATION</a:t>
            </a: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B96EE69-82A9-4F2D-BBA1-2CE90EF2F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821" y="4163613"/>
            <a:ext cx="4023639" cy="562391"/>
          </a:xfrm>
        </p:spPr>
        <p:txBody>
          <a:bodyPr/>
          <a:lstStyle/>
          <a:p>
            <a:pPr marL="31115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95" dirty="0"/>
              <a:t>CAPTIVA EROSION PREVENTION DISTRICT</a:t>
            </a:r>
          </a:p>
          <a:p>
            <a:pPr marL="31115" marR="5080">
              <a:lnSpc>
                <a:spcPts val="3000"/>
              </a:lnSpc>
              <a:spcBef>
                <a:spcPts val="100"/>
              </a:spcBef>
            </a:pPr>
            <a:r>
              <a:rPr lang="en-US" sz="1400" spc="-5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2022</a:t>
            </a:r>
            <a:endParaRPr lang="en-US" sz="140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2720-3C0D-4191-8B9A-56015162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EA5A0-5AC7-44AF-8468-E47B34D72D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71" t="-5715" r="-4047" b="-4763"/>
          <a:stretch/>
        </p:blipFill>
        <p:spPr>
          <a:xfrm>
            <a:off x="379821" y="70054"/>
            <a:ext cx="894364" cy="9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5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>
            <a:extLst>
              <a:ext uri="{FF2B5EF4-FFF2-40B4-BE49-F238E27FC236}">
                <a16:creationId xmlns:a16="http://schemas.microsoft.com/office/drawing/2014/main" id="{F25F0DC7-1398-41AD-BAD4-17793B630FFB}"/>
              </a:ext>
            </a:extLst>
          </p:cNvPr>
          <p:cNvSpPr txBox="1"/>
          <p:nvPr/>
        </p:nvSpPr>
        <p:spPr>
          <a:xfrm>
            <a:off x="-10283" y="1404594"/>
            <a:ext cx="5079940" cy="4628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548640" tIns="274320" rIns="5852160" bIns="274320" rtlCol="0" anchor="t">
            <a:noAutofit/>
          </a:bodyPr>
          <a:lstStyle/>
          <a:p>
            <a:pPr marL="12700">
              <a:spcBef>
                <a:spcPts val="600"/>
              </a:spcBef>
              <a:buClr>
                <a:srgbClr val="FF8200"/>
              </a:buClr>
              <a:buSzPct val="75000"/>
              <a:tabLst>
                <a:tab pos="240665" algn="l"/>
                <a:tab pos="241300" algn="l"/>
              </a:tabLst>
            </a:pPr>
            <a:r>
              <a:rPr lang="en-US" sz="2000" kern="1600" dirty="0">
                <a:solidFill>
                  <a:srgbClr val="5B6670"/>
                </a:solidFill>
                <a:latin typeface="Arial Narrow" panose="020B0606020202030204" pitchFamily="34" charset="0"/>
                <a:cs typeface="Roboto Condensed"/>
              </a:rPr>
              <a:t> </a:t>
            </a:r>
          </a:p>
          <a:p>
            <a:pPr marL="355600" indent="-342900">
              <a:spcBef>
                <a:spcPts val="600"/>
              </a:spcBef>
              <a:buClr>
                <a:srgbClr val="FF8200"/>
              </a:buClr>
              <a:buSzPct val="75000"/>
              <a:buFont typeface="Arial Narrow" panose="020B0606020202030204" pitchFamily="34" charset="0"/>
              <a:buChar char="►"/>
              <a:tabLst>
                <a:tab pos="240665" algn="l"/>
                <a:tab pos="241300" algn="l"/>
              </a:tabLst>
            </a:pPr>
            <a:endParaRPr lang="en-US" sz="2000" kern="1600" dirty="0">
              <a:solidFill>
                <a:srgbClr val="5B6670"/>
              </a:solidFill>
              <a:latin typeface="Arial Narrow"/>
              <a:cs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9A037-A721-45F2-A000-A0C78FD2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54" y="289652"/>
            <a:ext cx="8077228" cy="548640"/>
          </a:xfrm>
        </p:spPr>
        <p:txBody>
          <a:bodyPr/>
          <a:lstStyle/>
          <a:p>
            <a:r>
              <a:rPr lang="en-US" sz="2400" cap="all" spc="135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sea level rise </a:t>
            </a:r>
            <a:br>
              <a:rPr lang="en-US" sz="2400" cap="all" spc="135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all" spc="13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mitigate risk through adaptation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03A0C-1DD5-4CFD-B15C-8BAA647C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B768B-3E04-43D9-A64F-D8AE16B6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25DAB-B010-43A0-859E-D173F33B2366}"/>
              </a:ext>
            </a:extLst>
          </p:cNvPr>
          <p:cNvSpPr txBox="1"/>
          <p:nvPr/>
        </p:nvSpPr>
        <p:spPr>
          <a:xfrm>
            <a:off x="405333" y="2773744"/>
            <a:ext cx="466432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cap="all" dirty="0">
                <a:solidFill>
                  <a:srgbClr val="FF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$483,000 </a:t>
            </a:r>
            <a:r>
              <a:rPr lang="fr-FR" sz="2400" b="1" cap="all" dirty="0" err="1">
                <a:solidFill>
                  <a:srgbClr val="FF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loss</a:t>
            </a:r>
            <a:r>
              <a:rPr lang="fr-FR" sz="2400" b="1" cap="all" dirty="0">
                <a:solidFill>
                  <a:srgbClr val="FF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fr-FR" sz="2400" b="1" cap="all" dirty="0" err="1">
                <a:solidFill>
                  <a:srgbClr val="FF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annually</a:t>
            </a:r>
            <a:endParaRPr lang="fr-FR" sz="2400" b="1" cap="all" dirty="0">
              <a:solidFill>
                <a:srgbClr val="FF82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Risk Index</a:t>
            </a:r>
            <a:endParaRPr lang="en-US" sz="2000" b="1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6914E-4D0F-4433-91FE-D3B0178FEC98}"/>
              </a:ext>
            </a:extLst>
          </p:cNvPr>
          <p:cNvSpPr txBox="1"/>
          <p:nvPr/>
        </p:nvSpPr>
        <p:spPr>
          <a:xfrm>
            <a:off x="393990" y="3634589"/>
            <a:ext cx="4375723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cap="all" dirty="0" err="1">
                <a:solidFill>
                  <a:srgbClr val="FF8200"/>
                </a:solidFill>
                <a:latin typeface="Arial Black"/>
                <a:cs typeface="Arial"/>
              </a:rPr>
              <a:t>Tipping</a:t>
            </a:r>
            <a:r>
              <a:rPr lang="fr-FR" sz="2400" b="1" cap="all" dirty="0">
                <a:solidFill>
                  <a:srgbClr val="FF8200"/>
                </a:solidFill>
                <a:latin typeface="Arial Black"/>
                <a:cs typeface="Arial"/>
              </a:rPr>
              <a:t> point </a:t>
            </a:r>
            <a:r>
              <a:rPr lang="fr-FR" sz="2400" b="1" cap="all" dirty="0" err="1">
                <a:solidFill>
                  <a:srgbClr val="FF8200"/>
                </a:solidFill>
                <a:latin typeface="Arial Black"/>
                <a:cs typeface="Arial"/>
              </a:rPr>
              <a:t>between</a:t>
            </a:r>
            <a:r>
              <a:rPr lang="fr-FR" sz="2400" b="1" cap="all" dirty="0">
                <a:solidFill>
                  <a:srgbClr val="FF8200"/>
                </a:solidFill>
                <a:latin typeface="Arial Black"/>
                <a:cs typeface="Arial"/>
              </a:rPr>
              <a:t> 2 and 4 </a:t>
            </a:r>
            <a:r>
              <a:rPr lang="fr-FR" sz="2400" b="1" cap="all" dirty="0" err="1">
                <a:solidFill>
                  <a:srgbClr val="FF8200"/>
                </a:solidFill>
                <a:latin typeface="Arial Black"/>
                <a:cs typeface="Arial"/>
              </a:rPr>
              <a:t>feet</a:t>
            </a:r>
            <a:r>
              <a:rPr lang="fr-FR" sz="2400" b="1" cap="all" dirty="0">
                <a:solidFill>
                  <a:srgbClr val="FF8200"/>
                </a:solidFill>
                <a:latin typeface="Arial Black"/>
                <a:cs typeface="Arial"/>
              </a:rPr>
              <a:t> of </a:t>
            </a:r>
            <a:r>
              <a:rPr lang="fr-FR" sz="2400" b="1" cap="all" dirty="0" err="1">
                <a:solidFill>
                  <a:srgbClr val="FF8200"/>
                </a:solidFill>
                <a:latin typeface="Arial Black"/>
                <a:cs typeface="Arial"/>
              </a:rPr>
              <a:t>slr</a:t>
            </a:r>
            <a:endParaRPr lang="fr-FR" sz="2400" b="1" cap="all" dirty="0">
              <a:solidFill>
                <a:srgbClr val="FF8200"/>
              </a:solidFill>
              <a:latin typeface="Arial Black"/>
              <a:cs typeface="Arial"/>
            </a:endParaRPr>
          </a:p>
          <a:p>
            <a:r>
              <a:rPr lang="en-US" sz="20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avoid loss with progressive 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4B98D-6722-4607-91BA-4B29F55C94F5}"/>
              </a:ext>
            </a:extLst>
          </p:cNvPr>
          <p:cNvSpPr txBox="1"/>
          <p:nvPr/>
        </p:nvSpPr>
        <p:spPr>
          <a:xfrm>
            <a:off x="405333" y="5213481"/>
            <a:ext cx="572757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cap="all" dirty="0">
                <a:solidFill>
                  <a:srgbClr val="FF8200"/>
                </a:solidFill>
                <a:latin typeface="Arial Black"/>
                <a:cs typeface="Arial"/>
              </a:rPr>
              <a:t>Proactive </a:t>
            </a:r>
            <a:r>
              <a:rPr lang="fr-FR" sz="2400" b="1" cap="all" dirty="0" err="1">
                <a:solidFill>
                  <a:srgbClr val="FF8200"/>
                </a:solidFill>
                <a:latin typeface="Arial Black"/>
                <a:cs typeface="Arial"/>
              </a:rPr>
              <a:t>investment</a:t>
            </a:r>
            <a:endParaRPr lang="fr-FR" sz="2400" b="1" cap="all" dirty="0">
              <a:solidFill>
                <a:srgbClr val="FF8200"/>
              </a:solidFill>
              <a:latin typeface="Arial Black"/>
              <a:cs typeface="Arial"/>
            </a:endParaRPr>
          </a:p>
          <a:p>
            <a:r>
              <a:rPr lang="en-US" sz="20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 value and level of service</a:t>
            </a:r>
            <a:endParaRPr lang="en-US" sz="1600" b="1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DA7D7-353C-4698-BA52-31FD970A1558}"/>
              </a:ext>
            </a:extLst>
          </p:cNvPr>
          <p:cNvSpPr txBox="1"/>
          <p:nvPr/>
        </p:nvSpPr>
        <p:spPr>
          <a:xfrm>
            <a:off x="375296" y="1629480"/>
            <a:ext cx="4112664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cap="all" dirty="0">
                <a:solidFill>
                  <a:srgbClr val="FF8200"/>
                </a:solidFill>
                <a:latin typeface="Arial Black"/>
                <a:cs typeface="Arial"/>
              </a:rPr>
              <a:t>Tidal </a:t>
            </a:r>
            <a:r>
              <a:rPr lang="fr-FR" sz="2400" b="1" cap="all" dirty="0" err="1">
                <a:solidFill>
                  <a:srgbClr val="FF8200"/>
                </a:solidFill>
                <a:latin typeface="Arial Black"/>
                <a:cs typeface="Arial"/>
              </a:rPr>
              <a:t>flooding</a:t>
            </a:r>
            <a:endParaRPr lang="fr-FR" sz="2400" b="1" cap="all" dirty="0">
              <a:solidFill>
                <a:srgbClr val="FF8200"/>
              </a:solidFill>
              <a:latin typeface="Arial Black"/>
              <a:cs typeface="Arial"/>
            </a:endParaRPr>
          </a:p>
          <a:p>
            <a:r>
              <a:rPr lang="en-US" sz="20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 days of tidal flooding by 2060 without adaptation</a:t>
            </a:r>
            <a:endParaRPr lang="en-US" sz="16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BC1C21-B574-4FF5-A218-1BD1FB80F07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/>
          <a:stretch/>
        </p:blipFill>
        <p:spPr bwMode="auto">
          <a:xfrm>
            <a:off x="5329707" y="1571207"/>
            <a:ext cx="6714987" cy="3759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10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A9016-7C04-4CAF-A1BB-DB761672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54" y="289652"/>
            <a:ext cx="7326457" cy="548640"/>
          </a:xfrm>
        </p:spPr>
        <p:txBody>
          <a:bodyPr/>
          <a:lstStyle/>
          <a:p>
            <a:r>
              <a:rPr lang="en-US" dirty="0"/>
              <a:t>Resiliency Grant eligibility </a:t>
            </a:r>
            <a:br>
              <a:rPr lang="en-US" dirty="0"/>
            </a:br>
            <a:r>
              <a:rPr lang="en-US" dirty="0"/>
              <a:t>Part 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6E2AD-6A8F-4599-A94D-7B520BD3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9A9A4-D4D8-454C-AA3C-FA2B547E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437A8AE-A6C9-4BEA-BA01-6C6550B75E77}"/>
              </a:ext>
            </a:extLst>
          </p:cNvPr>
          <p:cNvSpPr txBox="1">
            <a:spLocks/>
          </p:cNvSpPr>
          <p:nvPr/>
        </p:nvSpPr>
        <p:spPr>
          <a:xfrm>
            <a:off x="753360" y="1443765"/>
            <a:ext cx="510557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-2825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►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9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 3" panose="05040102010807070707" pitchFamily="18" charset="2"/>
              <a:buChar char="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9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 Black" panose="020B0A04020102020204" pitchFamily="34" charset="0"/>
              <a:buChar char="−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UPDATE SEA LEVEL RISE ANALYSIS</a:t>
            </a:r>
            <a:br>
              <a:rPr lang="en-US" sz="18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sz="1600" dirty="0"/>
              <a:t>To meet state grant requirements</a:t>
            </a:r>
          </a:p>
          <a:p>
            <a:pPr marL="0" indent="0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CONCEPTUAL PROJECT FOR GRANT</a:t>
            </a:r>
            <a:br>
              <a:rPr lang="en-US" sz="18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sz="1600" dirty="0"/>
              <a:t>Project description, funding options, stakeholder engagement for grant requirements </a:t>
            </a:r>
          </a:p>
          <a:p>
            <a:pPr marL="0" indent="0"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GRANT APPLICATIONS</a:t>
            </a:r>
            <a:br>
              <a:rPr lang="en-US" sz="18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sz="1600" dirty="0"/>
              <a:t>Template application, supporting documentation, application management	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5BD8D048-4AEC-4D72-BCF9-B29CD8F4A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47483"/>
              </p:ext>
            </p:extLst>
          </p:nvPr>
        </p:nvGraphicFramePr>
        <p:xfrm>
          <a:off x="6084799" y="289652"/>
          <a:ext cx="5920813" cy="584634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09713">
                  <a:extLst>
                    <a:ext uri="{9D8B030D-6E8A-4147-A177-3AD203B41FA5}">
                      <a16:colId xmlns:a16="http://schemas.microsoft.com/office/drawing/2014/main" val="1487867574"/>
                    </a:ext>
                  </a:extLst>
                </a:gridCol>
                <a:gridCol w="1582257">
                  <a:extLst>
                    <a:ext uri="{9D8B030D-6E8A-4147-A177-3AD203B41FA5}">
                      <a16:colId xmlns:a16="http://schemas.microsoft.com/office/drawing/2014/main" val="1031841720"/>
                    </a:ext>
                  </a:extLst>
                </a:gridCol>
                <a:gridCol w="1528843">
                  <a:extLst>
                    <a:ext uri="{9D8B030D-6E8A-4147-A177-3AD203B41FA5}">
                      <a16:colId xmlns:a16="http://schemas.microsoft.com/office/drawing/2014/main" val="903702548"/>
                    </a:ext>
                  </a:extLst>
                </a:gridCol>
              </a:tblGrid>
              <a:tr h="6495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 Report/ Public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 </a:t>
                      </a:r>
                    </a:p>
                    <a:p>
                      <a:pPr algn="ctr"/>
                      <a:r>
                        <a:rPr lang="en-US" dirty="0"/>
                        <a:t>(Proposal)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07097"/>
                  </a:ext>
                </a:extLst>
              </a:tr>
              <a:tr h="649594">
                <a:tc>
                  <a:txBody>
                    <a:bodyPr/>
                    <a:lstStyle/>
                    <a:p>
                      <a:r>
                        <a:rPr lang="en-US" dirty="0"/>
                        <a:t>Peril of Flood Policy (County)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759670"/>
                  </a:ext>
                </a:extLst>
              </a:tr>
              <a:tr h="649594">
                <a:tc>
                  <a:txBody>
                    <a:bodyPr/>
                    <a:lstStyle/>
                    <a:p>
                      <a:r>
                        <a:rPr lang="en-US" dirty="0"/>
                        <a:t>Future Tidal Flood Extent &amp;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030685"/>
                  </a:ext>
                </a:extLst>
              </a:tr>
              <a:tr h="649594">
                <a:tc>
                  <a:txBody>
                    <a:bodyPr/>
                    <a:lstStyle/>
                    <a:p>
                      <a:r>
                        <a:rPr lang="en-US" dirty="0"/>
                        <a:t>Current &amp; Future Surge (100 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 storm)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484915"/>
                  </a:ext>
                </a:extLst>
              </a:tr>
              <a:tr h="649594">
                <a:tc>
                  <a:txBody>
                    <a:bodyPr/>
                    <a:lstStyle/>
                    <a:p>
                      <a:r>
                        <a:rPr lang="en-US" dirty="0"/>
                        <a:t>Rainfall, 100 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 &amp; 500 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020635"/>
                  </a:ext>
                </a:extLst>
              </a:tr>
              <a:tr h="649594">
                <a:tc>
                  <a:txBody>
                    <a:bodyPr/>
                    <a:lstStyle/>
                    <a:p>
                      <a:r>
                        <a:rPr lang="en-US" dirty="0"/>
                        <a:t>Sea Level Rise + Rain +Surge (Compound)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048320"/>
                  </a:ext>
                </a:extLst>
              </a:tr>
              <a:tr h="649594">
                <a:tc>
                  <a:txBody>
                    <a:bodyPr/>
                    <a:lstStyle/>
                    <a:p>
                      <a:r>
                        <a:rPr lang="en-US" dirty="0"/>
                        <a:t>NOAA Int Low, NOAA Int High Sea Level 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155880"/>
                  </a:ext>
                </a:extLst>
              </a:tr>
              <a:tr h="649594">
                <a:tc>
                  <a:txBody>
                    <a:bodyPr/>
                    <a:lstStyle/>
                    <a:p>
                      <a:r>
                        <a:rPr lang="en-US" dirty="0"/>
                        <a:t>2040 and 2070 Horizons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06335"/>
                  </a:ext>
                </a:extLst>
              </a:tr>
              <a:tr h="649594">
                <a:tc>
                  <a:txBody>
                    <a:bodyPr/>
                    <a:lstStyle/>
                    <a:p>
                      <a:r>
                        <a:rPr lang="en-US" dirty="0"/>
                        <a:t>Local sea level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55652"/>
                  </a:ext>
                </a:extLst>
              </a:tr>
            </a:tbl>
          </a:graphicData>
        </a:graphic>
      </p:graphicFrame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7D4183F6-C00D-41B6-B893-881C42581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8931" y="959506"/>
            <a:ext cx="636161" cy="636161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F64B340B-2B8F-4C86-A694-E0704B611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8930" y="2900151"/>
            <a:ext cx="636161" cy="63616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D8837DE0-0815-4886-81E9-E2B92010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8930" y="1618483"/>
            <a:ext cx="636161" cy="636161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B8CC1576-2B8B-43D4-A758-C0D3E7378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8930" y="2277460"/>
            <a:ext cx="636161" cy="63616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0C68BF1B-C69C-4DAC-BB6E-85CDAE9C5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343" y="4808634"/>
            <a:ext cx="636161" cy="636161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A7D96988-09EB-4AFC-99DD-34CA95EDD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342" y="4172473"/>
            <a:ext cx="636161" cy="636161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6205D2E5-2235-4EA7-8009-C9C8D8307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8930" y="5479670"/>
            <a:ext cx="636161" cy="636161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65713D3B-2B62-47D6-A7B2-D0FA3CE00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342" y="3536312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A9016-7C04-4CAF-A1BB-DB761672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53" y="380457"/>
            <a:ext cx="11205439" cy="548640"/>
          </a:xfrm>
        </p:spPr>
        <p:txBody>
          <a:bodyPr/>
          <a:lstStyle/>
          <a:p>
            <a:r>
              <a:rPr lang="en-US" dirty="0"/>
              <a:t>Resiliency, Adaptation and recovery strategy &amp; implementation</a:t>
            </a:r>
            <a:br>
              <a:rPr lang="en-US" dirty="0"/>
            </a:br>
            <a:r>
              <a:rPr lang="en-US" dirty="0"/>
              <a:t>Part 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6E2AD-6A8F-4599-A94D-7B520BD3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 dirty="0"/>
              <a:t>Confidential. Not to be copied, distributed, or reproduced without prior approval. © 2022 APTIM -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9A9A4-D4D8-454C-AA3C-FA2B547E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437A8AE-A6C9-4BEA-BA01-6C6550B75E77}"/>
              </a:ext>
            </a:extLst>
          </p:cNvPr>
          <p:cNvSpPr txBox="1">
            <a:spLocks/>
          </p:cNvSpPr>
          <p:nvPr/>
        </p:nvSpPr>
        <p:spPr>
          <a:xfrm>
            <a:off x="753360" y="1443764"/>
            <a:ext cx="5105574" cy="4908909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-2825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►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9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 3" panose="05040102010807070707" pitchFamily="18" charset="2"/>
              <a:buChar char="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9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 Black" panose="020B0A04020102020204" pitchFamily="34" charset="0"/>
              <a:buChar char="−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EVALUATION OF ALTERNATIVES</a:t>
            </a:r>
            <a:br>
              <a:rPr lang="en-US" sz="18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sz="1600" dirty="0"/>
              <a:t>Menu of adaptation solutions, basis for policy and planning, return on investment analysis to support decision-making, investment and advocacy</a:t>
            </a:r>
          </a:p>
          <a:p>
            <a:pPr marL="0" indent="0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STRATEGY DEVELOPMENT</a:t>
            </a:r>
            <a:br>
              <a:rPr lang="en-US" sz="18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sz="1600" dirty="0"/>
              <a:t>Resilience standards and measures for holistic approach, short and long term capital plan for adaptation, stakeholder coordination, strategy for opportunistic funding</a:t>
            </a:r>
          </a:p>
          <a:p>
            <a:pPr marL="0" indent="0">
              <a:spcAft>
                <a:spcPts val="900"/>
              </a:spcAft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PROJECT PERFORMANCE MODELING</a:t>
            </a:r>
            <a:br>
              <a:rPr lang="en-US" sz="18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sz="1600" dirty="0"/>
              <a:t>Local hydrodynamic modeling to support project design and permitting, justify funding and advance regional plans</a:t>
            </a:r>
          </a:p>
          <a:p>
            <a:pPr marL="0" indent="0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PROJECT PERMITTING</a:t>
            </a:r>
            <a:br>
              <a:rPr lang="en-US" sz="18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sz="1600" dirty="0"/>
              <a:t>State and federal permitting for a shovel ready project(s) eligible for funding and implementation</a:t>
            </a:r>
          </a:p>
        </p:txBody>
      </p:sp>
      <p:pic>
        <p:nvPicPr>
          <p:cNvPr id="6" name="Graphic 5" descr="Decision chart with solid fill">
            <a:extLst>
              <a:ext uri="{FF2B5EF4-FFF2-40B4-BE49-F238E27FC236}">
                <a16:creationId xmlns:a16="http://schemas.microsoft.com/office/drawing/2014/main" id="{7B302F6F-EB32-436E-918E-E73A6E1B3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774" y="1009200"/>
            <a:ext cx="1828800" cy="1828800"/>
          </a:xfrm>
          <a:prstGeom prst="rect">
            <a:avLst/>
          </a:prstGeom>
        </p:spPr>
      </p:pic>
      <p:pic>
        <p:nvPicPr>
          <p:cNvPr id="18" name="Graphic 17" descr="Lightbulb and gear with solid fill">
            <a:extLst>
              <a:ext uri="{FF2B5EF4-FFF2-40B4-BE49-F238E27FC236}">
                <a16:creationId xmlns:a16="http://schemas.microsoft.com/office/drawing/2014/main" id="{BFCAD7B5-E505-4A52-A56B-3E7166B2F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6774" y="3164517"/>
            <a:ext cx="1828800" cy="1828800"/>
          </a:xfrm>
          <a:prstGeom prst="rect">
            <a:avLst/>
          </a:prstGeom>
        </p:spPr>
      </p:pic>
      <p:pic>
        <p:nvPicPr>
          <p:cNvPr id="20" name="Graphic 19" descr="List with solid fill">
            <a:extLst>
              <a:ext uri="{FF2B5EF4-FFF2-40B4-BE49-F238E27FC236}">
                <a16:creationId xmlns:a16="http://schemas.microsoft.com/office/drawing/2014/main" id="{E70C3845-7448-43A7-B697-92280189A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7496" y="1009200"/>
            <a:ext cx="1828800" cy="1828800"/>
          </a:xfrm>
          <a:prstGeom prst="rect">
            <a:avLst/>
          </a:prstGeom>
        </p:spPr>
      </p:pic>
      <p:pic>
        <p:nvPicPr>
          <p:cNvPr id="22" name="Graphic 21" descr="Building Brick Wall with solid fill">
            <a:extLst>
              <a:ext uri="{FF2B5EF4-FFF2-40B4-BE49-F238E27FC236}">
                <a16:creationId xmlns:a16="http://schemas.microsoft.com/office/drawing/2014/main" id="{61B0C5D3-7576-463F-88E3-A3D35AE13D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07496" y="3105601"/>
            <a:ext cx="1828800" cy="1828800"/>
          </a:xfrm>
          <a:prstGeom prst="rect">
            <a:avLst/>
          </a:prstGeom>
        </p:spPr>
      </p:pic>
      <p:pic>
        <p:nvPicPr>
          <p:cNvPr id="24" name="Graphic 23" descr="Anemone and clownfish with solid fill">
            <a:extLst>
              <a:ext uri="{FF2B5EF4-FFF2-40B4-BE49-F238E27FC236}">
                <a16:creationId xmlns:a16="http://schemas.microsoft.com/office/drawing/2014/main" id="{02F553AC-7D93-43BF-987E-FE6C368C0A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88892" y="388235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0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PTIM Theme">
  <a:themeElements>
    <a:clrScheme name="Aptim 6">
      <a:dk1>
        <a:sysClr val="windowText" lastClr="000000"/>
      </a:dk1>
      <a:lt1>
        <a:sysClr val="window" lastClr="FFFFFF"/>
      </a:lt1>
      <a:dk2>
        <a:srgbClr val="5B6670"/>
      </a:dk2>
      <a:lt2>
        <a:srgbClr val="D0CFCD"/>
      </a:lt2>
      <a:accent1>
        <a:srgbClr val="002856"/>
      </a:accent1>
      <a:accent2>
        <a:srgbClr val="FF8200"/>
      </a:accent2>
      <a:accent3>
        <a:srgbClr val="3D7CC9"/>
      </a:accent3>
      <a:accent4>
        <a:srgbClr val="00A19B"/>
      </a:accent4>
      <a:accent5>
        <a:srgbClr val="A32036"/>
      </a:accent5>
      <a:accent6>
        <a:srgbClr val="FFB71B"/>
      </a:accent6>
      <a:hlink>
        <a:srgbClr val="3D7CC9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PPT Template_APTIMb.potx" id="{D4C83009-0AC7-4836-A886-E3BD777B97C3}" vid="{2F422593-54EA-4AC8-BB60-98DC167FCFFB}"/>
    </a:ext>
  </a:extLst>
</a:theme>
</file>

<file path=ppt/theme/theme2.xml><?xml version="1.0" encoding="utf-8"?>
<a:theme xmlns:a="http://schemas.openxmlformats.org/drawingml/2006/main" name="2_Projects">
  <a:themeElements>
    <a:clrScheme name="Aptim 6">
      <a:dk1>
        <a:sysClr val="windowText" lastClr="000000"/>
      </a:dk1>
      <a:lt1>
        <a:sysClr val="window" lastClr="FFFFFF"/>
      </a:lt1>
      <a:dk2>
        <a:srgbClr val="5B6670"/>
      </a:dk2>
      <a:lt2>
        <a:srgbClr val="D0CFCD"/>
      </a:lt2>
      <a:accent1>
        <a:srgbClr val="002856"/>
      </a:accent1>
      <a:accent2>
        <a:srgbClr val="FF8200"/>
      </a:accent2>
      <a:accent3>
        <a:srgbClr val="3D7CC9"/>
      </a:accent3>
      <a:accent4>
        <a:srgbClr val="00A19B"/>
      </a:accent4>
      <a:accent5>
        <a:srgbClr val="A32036"/>
      </a:accent5>
      <a:accent6>
        <a:srgbClr val="FFB71B"/>
      </a:accent6>
      <a:hlink>
        <a:srgbClr val="3D7CC9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PPT Template_APTIMb.potx" id="{D4C83009-0AC7-4836-A886-E3BD777B97C3}" vid="{2F422593-54EA-4AC8-BB60-98DC167FCFFB}"/>
    </a:ext>
  </a:extLst>
</a:theme>
</file>

<file path=ppt/theme/theme3.xml><?xml version="1.0" encoding="utf-8"?>
<a:theme xmlns:a="http://schemas.openxmlformats.org/drawingml/2006/main" name="3_No Header Line">
  <a:themeElements>
    <a:clrScheme name="Aptim 6">
      <a:dk1>
        <a:sysClr val="windowText" lastClr="000000"/>
      </a:dk1>
      <a:lt1>
        <a:sysClr val="window" lastClr="FFFFFF"/>
      </a:lt1>
      <a:dk2>
        <a:srgbClr val="5B6670"/>
      </a:dk2>
      <a:lt2>
        <a:srgbClr val="D0CFCD"/>
      </a:lt2>
      <a:accent1>
        <a:srgbClr val="002856"/>
      </a:accent1>
      <a:accent2>
        <a:srgbClr val="FF8200"/>
      </a:accent2>
      <a:accent3>
        <a:srgbClr val="3D7CC9"/>
      </a:accent3>
      <a:accent4>
        <a:srgbClr val="00A19B"/>
      </a:accent4>
      <a:accent5>
        <a:srgbClr val="A32036"/>
      </a:accent5>
      <a:accent6>
        <a:srgbClr val="FFB71B"/>
      </a:accent6>
      <a:hlink>
        <a:srgbClr val="3D7CC9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PPT Template_APTIMb.potx" id="{D4C83009-0AC7-4836-A886-E3BD777B97C3}" vid="{2F422593-54EA-4AC8-BB60-98DC167FCFFB}"/>
    </a:ext>
  </a:extLst>
</a:theme>
</file>

<file path=ppt/theme/theme4.xml><?xml version="1.0" encoding="utf-8"?>
<a:theme xmlns:a="http://schemas.openxmlformats.org/drawingml/2006/main" name="4 - Custom Design">
  <a:themeElements>
    <a:clrScheme name="Aptim 6">
      <a:dk1>
        <a:sysClr val="windowText" lastClr="000000"/>
      </a:dk1>
      <a:lt1>
        <a:sysClr val="window" lastClr="FFFFFF"/>
      </a:lt1>
      <a:dk2>
        <a:srgbClr val="5B6670"/>
      </a:dk2>
      <a:lt2>
        <a:srgbClr val="D0CFCD"/>
      </a:lt2>
      <a:accent1>
        <a:srgbClr val="002856"/>
      </a:accent1>
      <a:accent2>
        <a:srgbClr val="FF8200"/>
      </a:accent2>
      <a:accent3>
        <a:srgbClr val="3D7CC9"/>
      </a:accent3>
      <a:accent4>
        <a:srgbClr val="00A19B"/>
      </a:accent4>
      <a:accent5>
        <a:srgbClr val="A32036"/>
      </a:accent5>
      <a:accent6>
        <a:srgbClr val="FFB71B"/>
      </a:accent6>
      <a:hlink>
        <a:srgbClr val="3D7CC9"/>
      </a:hlink>
      <a:folHlink>
        <a:srgbClr val="FF82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nviro Title">
  <a:themeElements>
    <a:clrScheme name="Aptim 6">
      <a:dk1>
        <a:sysClr val="windowText" lastClr="000000"/>
      </a:dk1>
      <a:lt1>
        <a:sysClr val="window" lastClr="FFFFFF"/>
      </a:lt1>
      <a:dk2>
        <a:srgbClr val="5B6670"/>
      </a:dk2>
      <a:lt2>
        <a:srgbClr val="D0CFCD"/>
      </a:lt2>
      <a:accent1>
        <a:srgbClr val="002856"/>
      </a:accent1>
      <a:accent2>
        <a:srgbClr val="FF8200"/>
      </a:accent2>
      <a:accent3>
        <a:srgbClr val="3D7CC9"/>
      </a:accent3>
      <a:accent4>
        <a:srgbClr val="00A19B"/>
      </a:accent4>
      <a:accent5>
        <a:srgbClr val="A32036"/>
      </a:accent5>
      <a:accent6>
        <a:srgbClr val="FFB71B"/>
      </a:accent6>
      <a:hlink>
        <a:srgbClr val="3D7CC9"/>
      </a:hlink>
      <a:folHlink>
        <a:srgbClr val="FF82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partment Document" ma:contentTypeID="0x0101002D99CE5DCF1F9243AB9EEBB98DB5BB7F003129877893C63E419A3717492FE766E9" ma:contentTypeVersion="16" ma:contentTypeDescription="Create a new document." ma:contentTypeScope="" ma:versionID="4da33a1d107030032fd525ed0f53709f">
  <xsd:schema xmlns:xsd="http://www.w3.org/2001/XMLSchema" xmlns:xs="http://www.w3.org/2001/XMLSchema" xmlns:p="http://schemas.microsoft.com/office/2006/metadata/properties" xmlns:ns2="419bea13-08b9-4ca2-9f09-8d8887460d77" xmlns:ns3="b2bed1f5-604c-4fae-9294-7ac4e8f494a1" targetNamespace="http://schemas.microsoft.com/office/2006/metadata/properties" ma:root="true" ma:fieldsID="60571be8dccb867b1d649cdc969b16d7" ns2:_="" ns3:_="">
    <xsd:import namespace="419bea13-08b9-4ca2-9f09-8d8887460d77"/>
    <xsd:import namespace="b2bed1f5-604c-4fae-9294-7ac4e8f494a1"/>
    <xsd:element name="properties">
      <xsd:complexType>
        <xsd:sequence>
          <xsd:element name="documentManagement">
            <xsd:complexType>
              <xsd:all>
                <xsd:element ref="ns2:DocumentDescription" minOccurs="0"/>
                <xsd:element ref="ns2:SortOrder" minOccurs="0"/>
                <xsd:element ref="ns2:WebPartDisplay" minOccurs="0"/>
                <xsd:element ref="ns3:HubleyTag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bea13-08b9-4ca2-9f09-8d8887460d77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8" nillable="true" ma:displayName="DocumentDescription" ma:internalName="DocumentDescription" ma:readOnly="false">
      <xsd:simpleType>
        <xsd:restriction base="dms:Text">
          <xsd:maxLength value="255"/>
        </xsd:restriction>
      </xsd:simpleType>
    </xsd:element>
    <xsd:element name="SortOrder" ma:index="9" nillable="true" ma:displayName="SortOrder" ma:internalName="SortOrder" ma:readOnly="false" ma:percentage="FALSE">
      <xsd:simpleType>
        <xsd:restriction base="dms:Number"/>
      </xsd:simpleType>
    </xsd:element>
    <xsd:element name="WebPartDisplay" ma:index="10" nillable="true" ma:displayName="WebPartDisplay" ma:default="1" ma:internalName="WebPartDisplay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ed1f5-604c-4fae-9294-7ac4e8f494a1" elementFormDefault="qualified">
    <xsd:import namespace="http://schemas.microsoft.com/office/2006/documentManagement/types"/>
    <xsd:import namespace="http://schemas.microsoft.com/office/infopath/2007/PartnerControls"/>
    <xsd:element name="HubleyTag" ma:index="11" nillable="true" ma:displayName="Tag" ma:list="2b590e79-9192-4e2e-89b2-4ecd640fff8a" ma:internalName="HubleyTag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daf5a3b8-19fe-4aaf-8551-0b725c993cda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rtOrder xmlns="419bea13-08b9-4ca2-9f09-8d8887460d77" xsi:nil="true"/>
    <DocumentDescription xmlns="419bea13-08b9-4ca2-9f09-8d8887460d77"/>
    <WebPartDisplay xmlns="419bea13-08b9-4ca2-9f09-8d8887460d77">true</WebPartDisplay>
    <HubleyTag xmlns="b2bed1f5-604c-4fae-9294-7ac4e8f494a1" xsi:nil="true"/>
  </documentManagement>
</p:properties>
</file>

<file path=customXml/itemProps1.xml><?xml version="1.0" encoding="utf-8"?>
<ds:datastoreItem xmlns:ds="http://schemas.openxmlformats.org/officeDocument/2006/customXml" ds:itemID="{E5B9DAF1-0194-46FB-947D-8906F8B82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9bea13-08b9-4ca2-9f09-8d8887460d77"/>
    <ds:schemaRef ds:uri="b2bed1f5-604c-4fae-9294-7ac4e8f494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44D4D8-E92F-4261-B7A1-A0ECE1F4F8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88089C-1096-4460-B9B1-2228EE7CCEE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D6B9E88-F821-493C-BE65-F20F9823DE8F}">
  <ds:schemaRefs>
    <ds:schemaRef ds:uri="419bea13-08b9-4ca2-9f09-8d8887460d77"/>
    <ds:schemaRef ds:uri="http://schemas.microsoft.com/office/2006/documentManagement/types"/>
    <ds:schemaRef ds:uri="http://purl.org/dc/elements/1.1/"/>
    <ds:schemaRef ds:uri="b2bed1f5-604c-4fae-9294-7ac4e8f494a1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381</Words>
  <Application>Microsoft Office PowerPoint</Application>
  <PresentationFormat>Widescreen</PresentationFormat>
  <Paragraphs>44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Wingdings</vt:lpstr>
      <vt:lpstr>Wingdings 3</vt:lpstr>
      <vt:lpstr>APTIM Theme</vt:lpstr>
      <vt:lpstr>2_Projects</vt:lpstr>
      <vt:lpstr>3_No Header Line</vt:lpstr>
      <vt:lpstr>4 - Custom Design</vt:lpstr>
      <vt:lpstr>5_Enviro Title</vt:lpstr>
      <vt:lpstr>RESILIENCE, ADAPTATION &amp; RECOVERY STRATEGY &amp; IMPLEMENTATION</vt:lpstr>
      <vt:lpstr>Address sea level rise  mitigate risk through adaptation</vt:lpstr>
      <vt:lpstr>Resiliency Grant eligibility  Part A</vt:lpstr>
      <vt:lpstr>Resiliency, Adaptation and recovery strategy &amp; implementation Part b</vt:lpstr>
      <vt:lpstr>PowerPoint Presentation</vt:lpstr>
    </vt:vector>
  </TitlesOfParts>
  <Company>APTIM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Sacco, Brian</dc:creator>
  <cp:lastModifiedBy>CEPD Admin</cp:lastModifiedBy>
  <cp:revision>15</cp:revision>
  <dcterms:created xsi:type="dcterms:W3CDTF">2020-01-14T19:56:02Z</dcterms:created>
  <dcterms:modified xsi:type="dcterms:W3CDTF">2022-04-14T15:48:13Z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0x0101002D99CE5DCF1F9243AB9EEBB98DB5BB7F003129877893C63E419A3717492FE766E9</vt:lpwstr>
  </property>
</Properties>
</file>